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9144000" cy="6858000" type="screen4x3"/>
  <p:notesSz cx="6858000" cy="9144000"/>
  <p:embeddedFontLst>
    <p:embeddedFont>
      <p:font typeface="Algerian" pitchFamily="82" charset="77"/>
      <p:regular r:id="rId62"/>
    </p:embeddedFont>
    <p:embeddedFont>
      <p:font typeface="Calibri" panose="020F0502020204030204" pitchFamily="34" charset="0"/>
      <p:regular r:id="rId63"/>
      <p:bold r:id="rId64"/>
      <p:italic r:id="rId65"/>
      <p:boldItalic r:id="rId66"/>
    </p:embeddedFont>
    <p:embeddedFont>
      <p:font typeface="Cambria" panose="02040503050406030204" pitchFamily="18" charset="0"/>
      <p:regular r:id="rId67"/>
      <p:bold r:id="rId68"/>
      <p:italic r:id="rId69"/>
      <p:boldItalic r:id="rId70"/>
    </p:embeddedFont>
    <p:embeddedFont>
      <p:font typeface="Comic Sans MS" panose="030F0902030302020204" pitchFamily="66" charset="0"/>
      <p:regular r:id="rId71"/>
    </p:embeddedFont>
    <p:embeddedFont>
      <p:font typeface="Lucida Sans" panose="020B0602030504020204" pitchFamily="34" charset="77"/>
      <p:regular r:id="rId72"/>
      <p:bold r:id="rId73"/>
      <p:italic r:id="rId74"/>
      <p:boldItalic r:id="rId75"/>
    </p:embeddedFont>
    <p:embeddedFont>
      <p:font typeface="Open Sans" panose="020B0606030504020204" pitchFamily="34" charset="0"/>
      <p:regular r:id="rId76"/>
      <p:bold r:id="rId77"/>
      <p:italic r:id="rId78"/>
      <p:boldItalic r:id="rId79"/>
    </p:embeddedFont>
    <p:embeddedFont>
      <p:font typeface="PT Sans Narrow" panose="020B0506020203020204" pitchFamily="34" charset="77"/>
      <p:regular r:id="rId80"/>
      <p:bold r:id="rId81"/>
    </p:embeddedFont>
    <p:embeddedFont>
      <p:font typeface="Tahoma" panose="020B0604030504040204" pitchFamily="34" charset="0"/>
      <p:regular r:id="rId82"/>
      <p:bold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jqBKvX8gJ77MkFkGu+3XVZ2nqd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D3659D-D1A0-4F66-A8BE-BAE72FF7928E}">
  <a:tblStyle styleId="{1DD3659D-D1A0-4F66-A8BE-BAE72FF792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5D7C118-D8CD-4B1D-A0F3-04E5DD608C71}" styleName="Table_1">
    <a:wholeTbl>
      <a:tcTxStyle b="off" i="off">
        <a:font>
          <a:latin typeface="Lucida Sans Unicode"/>
          <a:ea typeface="Lucida Sans Unicode"/>
          <a:cs typeface="Lucida Sans Unicode"/>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FB582E5-28D6-4D4C-8F17-B748135ACF58}"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87" Type="http://schemas.openxmlformats.org/officeDocument/2006/relationships/theme" Target="theme/theme1.xml"/><Relationship Id="rId61" Type="http://schemas.openxmlformats.org/officeDocument/2006/relationships/notesMaster" Target="notesMasters/notesMaster1.xml"/><Relationship Id="rId82"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ed7d5e558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3ed7d5e558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13ed7d5e558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ed7d5e558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ed7d5e558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13ed7d5e558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3ed7d5e558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3ed7d5e558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13ed7d5e558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ed7d5e558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ed7d5e558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13ed7d5e558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ed7d5e558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3ed7d5e558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3ed7d5e558_0_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ed7d5e558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3ed7d5e558_0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13ed7d5e558_0_8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ed7d5e558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ed7d5e558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13ed7d5e558_0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ed7d5e558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ed7d5e558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3ed7d5e558_0_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3c6c7de6a0_0_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3c6c7de6a0_0_2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13c6c7de6a0_0_2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(c) 2005 National Academy for Software Development - http://academy.devbg.org. All rights reserved. Unauthorized copying or re-distribution is strictly prohibited.*</a:t>
            </a:r>
            <a:endParaRPr/>
          </a:p>
        </p:txBody>
      </p:sp>
      <p:sp>
        <p:nvSpPr>
          <p:cNvPr id="247" name="Google Shape;24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r>
              <a:rPr lang="en-US"/>
              <a:t>##</a:t>
            </a:r>
            <a:endParaRPr/>
          </a:p>
        </p:txBody>
      </p:sp>
      <p:sp>
        <p:nvSpPr>
          <p:cNvPr id="248" name="Google Shape;24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(c) 2005 National Academy for Software Development - http://academy.devbg.org. All rights reserved. Unauthorized copying or re-distribution is strictly prohibited.*</a:t>
            </a:r>
            <a:endParaRPr/>
          </a:p>
        </p:txBody>
      </p:sp>
      <p:sp>
        <p:nvSpPr>
          <p:cNvPr id="255" name="Google Shape;25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r>
              <a:rPr lang="en-US"/>
              <a:t>##</a:t>
            </a:r>
            <a:endParaRPr/>
          </a:p>
        </p:txBody>
      </p:sp>
      <p:sp>
        <p:nvSpPr>
          <p:cNvPr id="256" name="Google Shape;2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(c) 2005 National Academy for Software Development - http://academy.devbg.org. All rights reserved. Unauthorized copying or re-distribution is strictly prohibited.*</a:t>
            </a:r>
            <a:endParaRPr/>
          </a:p>
        </p:txBody>
      </p:sp>
      <p:sp>
        <p:nvSpPr>
          <p:cNvPr id="264" name="Google Shape;26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r>
              <a:rPr lang="en-US"/>
              <a:t>##</a:t>
            </a:r>
            <a:endParaRPr/>
          </a:p>
        </p:txBody>
      </p:sp>
      <p:sp>
        <p:nvSpPr>
          <p:cNvPr id="265" name="Google Shape;26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(c) 2005 National Academy for Software Development - http://academy.devbg.org. All rights reserved. Unauthorized copying or re-distribution is strictly prohibited.*</a:t>
            </a:r>
            <a:endParaRPr/>
          </a:p>
        </p:txBody>
      </p:sp>
      <p:sp>
        <p:nvSpPr>
          <p:cNvPr id="273" name="Google Shape;27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r>
              <a:rPr lang="en-US"/>
              <a:t>##</a:t>
            </a:r>
            <a:endParaRPr/>
          </a:p>
        </p:txBody>
      </p:sp>
      <p:sp>
        <p:nvSpPr>
          <p:cNvPr id="274" name="Google Shape;27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21fa5cb73_1_3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421fa5cb73_1_3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421fa5cb73_1_3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421fa5cb73_1_3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421fa5cb73_1_3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2421fa5cb73_1_3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c6c7de6a0_0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c6c7de6a0_0_2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3c6c7de6a0_0_2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421fa5cb73_1_73: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2421fa5cb73_1_7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421fa5cb73_1_79: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2421fa5cb73_1_7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421fa5cb73_1_85: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2421fa5cb73_1_8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421fa5cb73_1_91: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2421fa5cb73_1_9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421fa5cb73_1_99: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2421fa5cb73_1_9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421fa5cb73_1_107: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421fa5cb73_1_10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21fa5cb73_1_113: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2421fa5cb73_1_11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421fa5cb73_1_121: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2421fa5cb73_1_12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421fa5cb73_1_128: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2421fa5cb73_1_12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421fa5cb73_1_134: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2421fa5cb73_1_134: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3c6c7de6a0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3c6c7de6a0_0_2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13c6c7de6a0_0_2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421fa5cb73_1_143: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421fa5cb73_1_14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421fa5cb73_1_149: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2421fa5cb73_1_14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421fa5cb73_1_155: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2421fa5cb73_1_15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421fa5cb73_1_161: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2421fa5cb73_1_16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421fa5cb73_1_167: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2421fa5cb73_1_16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421fa5cb73_1_173: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2421fa5cb73_1_17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421fa5cb73_1_179: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2421fa5cb73_1_17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421fa5cb73_1_185: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2421fa5cb73_1_18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421fa5cb73_1_191: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2421fa5cb73_1_19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421fa5cb73_1_349: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2421fa5cb73_1_34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ed7d5e558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13ed7d5e55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421fa5cb73_1_358: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2421fa5cb73_1_35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421fa5cb73_1_225: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2421fa5cb73_1_22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421fa5cb73_1_231: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2421fa5cb73_1_23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421fa5cb73_1_237: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g2421fa5cb73_1_23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421fa5cb73_1_243: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2421fa5cb73_1_24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421fa5cb73_1_249: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g2421fa5cb73_1_24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21fa5cb73_1_255: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2421fa5cb73_1_25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421fa5cb73_1_267: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2421fa5cb73_1_26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421fa5cb73_1_273: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2421fa5cb73_1_27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21fa5cb73_1_0: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2421fa5cb73_1_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21fa5cb73_1_14: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421fa5cb73_1_14: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21fa5cb73_1_21:notes"/>
          <p:cNvSpPr txBox="1">
            <a:spLocks noGrp="1"/>
          </p:cNvSpPr>
          <p:nvPr>
            <p:ph type="body" idx="1"/>
          </p:nvPr>
        </p:nvSpPr>
        <p:spPr>
          <a:xfrm>
            <a:off x="685790" y="4343382"/>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421fa5cb73_1_2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ed7d5e558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ed7d5e558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13ed7d5e558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cxnSp>
        <p:nvCxnSpPr>
          <p:cNvPr id="14" name="Google Shape;14;g13c6c7de6a0_0_143"/>
          <p:cNvCxnSpPr/>
          <p:nvPr/>
        </p:nvCxnSpPr>
        <p:spPr>
          <a:xfrm>
            <a:off x="7007735" y="4235850"/>
            <a:ext cx="562200" cy="0"/>
          </a:xfrm>
          <a:prstGeom prst="straightConnector1">
            <a:avLst/>
          </a:prstGeom>
          <a:noFill/>
          <a:ln w="76200" cap="flat" cmpd="sng">
            <a:solidFill>
              <a:schemeClr val="lt2"/>
            </a:solidFill>
            <a:prstDash val="solid"/>
            <a:round/>
            <a:headEnd type="none" w="sm" len="sm"/>
            <a:tailEnd type="none" w="sm" len="sm"/>
          </a:ln>
        </p:spPr>
      </p:cxnSp>
      <p:cxnSp>
        <p:nvCxnSpPr>
          <p:cNvPr id="15" name="Google Shape;15;g13c6c7de6a0_0_143"/>
          <p:cNvCxnSpPr/>
          <p:nvPr/>
        </p:nvCxnSpPr>
        <p:spPr>
          <a:xfrm>
            <a:off x="1575035" y="4211002"/>
            <a:ext cx="562200" cy="0"/>
          </a:xfrm>
          <a:prstGeom prst="straightConnector1">
            <a:avLst/>
          </a:prstGeom>
          <a:noFill/>
          <a:ln w="76200" cap="flat" cmpd="sng">
            <a:solidFill>
              <a:schemeClr val="lt2"/>
            </a:solidFill>
            <a:prstDash val="solid"/>
            <a:round/>
            <a:headEnd type="none" w="sm" len="sm"/>
            <a:tailEnd type="none" w="sm" len="sm"/>
          </a:ln>
        </p:spPr>
      </p:cxnSp>
      <p:grpSp>
        <p:nvGrpSpPr>
          <p:cNvPr id="16" name="Google Shape;16;g13c6c7de6a0_0_143"/>
          <p:cNvGrpSpPr/>
          <p:nvPr/>
        </p:nvGrpSpPr>
        <p:grpSpPr>
          <a:xfrm>
            <a:off x="1004144" y="1362666"/>
            <a:ext cx="7136668" cy="203195"/>
            <a:chOff x="1346429" y="1011300"/>
            <a:chExt cx="6452100" cy="152400"/>
          </a:xfrm>
        </p:grpSpPr>
        <p:cxnSp>
          <p:nvCxnSpPr>
            <p:cNvPr id="17" name="Google Shape;17;g13c6c7de6a0_0_14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8" name="Google Shape;18;g13c6c7de6a0_0_143"/>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9" name="Google Shape;19;g13c6c7de6a0_0_143"/>
          <p:cNvGrpSpPr/>
          <p:nvPr/>
        </p:nvGrpSpPr>
        <p:grpSpPr>
          <a:xfrm>
            <a:off x="1004151" y="5292001"/>
            <a:ext cx="7136668" cy="203195"/>
            <a:chOff x="1346435" y="3969088"/>
            <a:chExt cx="6452100" cy="152400"/>
          </a:xfrm>
        </p:grpSpPr>
        <p:cxnSp>
          <p:nvCxnSpPr>
            <p:cNvPr id="20" name="Google Shape;20;g13c6c7de6a0_0_143"/>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21" name="Google Shape;21;g13c6c7de6a0_0_143"/>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22" name="Google Shape;22;g13c6c7de6a0_0_143"/>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23" name="Google Shape;23;g13c6c7de6a0_0_143"/>
          <p:cNvSpPr txBox="1">
            <a:spLocks noGrp="1"/>
          </p:cNvSpPr>
          <p:nvPr>
            <p:ph type="subTitle" idx="1"/>
          </p:nvPr>
        </p:nvSpPr>
        <p:spPr>
          <a:xfrm>
            <a:off x="2137225" y="3800052"/>
            <a:ext cx="48705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4" name="Google Shape;24;g13c6c7de6a0_0_1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13c6c7de6a0_0_189"/>
          <p:cNvSpPr/>
          <p:nvPr/>
        </p:nvSpPr>
        <p:spPr>
          <a:xfrm>
            <a:off x="-75"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g13c6c7de6a0_0_189"/>
          <p:cNvSpPr txBox="1">
            <a:spLocks noGrp="1"/>
          </p:cNvSpPr>
          <p:nvPr>
            <p:ph type="title" hasCustomPrompt="1"/>
          </p:nvPr>
        </p:nvSpPr>
        <p:spPr>
          <a:xfrm>
            <a:off x="311700" y="1739800"/>
            <a:ext cx="8520600" cy="2051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62" name="Google Shape;62;g13c6c7de6a0_0_189"/>
          <p:cNvSpPr txBox="1">
            <a:spLocks noGrp="1"/>
          </p:cNvSpPr>
          <p:nvPr>
            <p:ph type="body" idx="1"/>
          </p:nvPr>
        </p:nvSpPr>
        <p:spPr>
          <a:xfrm>
            <a:off x="311700" y="3994200"/>
            <a:ext cx="8520600" cy="1428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3" name="Google Shape;63;g13c6c7de6a0_0_18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13c6c7de6a0_0_19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g13c6c7de6a0_0_196"/>
          <p:cNvSpPr txBox="1">
            <a:spLocks noGrp="1"/>
          </p:cNvSpPr>
          <p:nvPr>
            <p:ph type="body" idx="1"/>
          </p:nvPr>
        </p:nvSpPr>
        <p:spPr>
          <a:xfrm>
            <a:off x="457200" y="1481328"/>
            <a:ext cx="8229600" cy="4526100"/>
          </a:xfrm>
          <a:prstGeom prst="rect">
            <a:avLst/>
          </a:prstGeom>
          <a:noFill/>
          <a:ln>
            <a:noFill/>
          </a:ln>
        </p:spPr>
        <p:txBody>
          <a:bodyPr spcFirstLastPara="1" wrap="square" lIns="91425" tIns="45700" rIns="91425" bIns="45700" anchor="t" anchorCtr="0">
            <a:normAutofit/>
          </a:bodyPr>
          <a:lstStyle>
            <a:lvl1pPr marL="457200" lvl="0" indent="-306324" algn="l" rtl="0">
              <a:spcBef>
                <a:spcPts val="400"/>
              </a:spcBef>
              <a:spcAft>
                <a:spcPts val="0"/>
              </a:spcAft>
              <a:buSzPts val="1224"/>
              <a:buChar char="●"/>
              <a:defRPr/>
            </a:lvl1pPr>
            <a:lvl2pPr marL="914400" lvl="1" indent="-342900" algn="l" rtl="0">
              <a:spcBef>
                <a:spcPts val="324"/>
              </a:spcBef>
              <a:spcAft>
                <a:spcPts val="0"/>
              </a:spcAft>
              <a:buSzPts val="1800"/>
              <a:buChar char="○"/>
              <a:defRPr/>
            </a:lvl2pPr>
            <a:lvl3pPr marL="1371600" lvl="2" indent="-342900" algn="l" rtl="0">
              <a:spcBef>
                <a:spcPts val="1200"/>
              </a:spcBef>
              <a:spcAft>
                <a:spcPts val="0"/>
              </a:spcAft>
              <a:buSzPts val="1800"/>
              <a:buChar char="■"/>
              <a:defRPr/>
            </a:lvl3pPr>
            <a:lvl4pPr marL="1828800" lvl="3" indent="-342900" algn="l" rtl="0">
              <a:spcBef>
                <a:spcPts val="1200"/>
              </a:spcBef>
              <a:spcAft>
                <a:spcPts val="0"/>
              </a:spcAft>
              <a:buSzPts val="1800"/>
              <a:buChar char="●"/>
              <a:defRPr/>
            </a:lvl4pPr>
            <a:lvl5pPr marL="2286000" lvl="4" indent="-342900" algn="l" rtl="0">
              <a:spcBef>
                <a:spcPts val="1200"/>
              </a:spcBef>
              <a:spcAft>
                <a:spcPts val="0"/>
              </a:spcAft>
              <a:buSzPts val="1800"/>
              <a:buChar char="○"/>
              <a:defRPr/>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68" name="Google Shape;68;g13c6c7de6a0_0_196"/>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g13c6c7de6a0_0_196"/>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g13c6c7de6a0_0_196"/>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g13c6c7de6a0_0_1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72"/>
        <p:cNvGrpSpPr/>
        <p:nvPr/>
      </p:nvGrpSpPr>
      <p:grpSpPr>
        <a:xfrm>
          <a:off x="0" y="0"/>
          <a:ext cx="0" cy="0"/>
          <a:chOff x="0" y="0"/>
          <a:chExt cx="0" cy="0"/>
        </a:xfrm>
      </p:grpSpPr>
      <p:sp>
        <p:nvSpPr>
          <p:cNvPr id="73" name="Google Shape;73;g2421fa5cb73_1_62"/>
          <p:cNvSpPr txBox="1">
            <a:spLocks noGrp="1"/>
          </p:cNvSpPr>
          <p:nvPr>
            <p:ph type="title"/>
          </p:nvPr>
        </p:nvSpPr>
        <p:spPr>
          <a:xfrm>
            <a:off x="1115105" y="-6387"/>
            <a:ext cx="6913800" cy="1717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3600"/>
              <a:buNone/>
              <a:defRPr sz="4100" b="0" i="0">
                <a:solidFill>
                  <a:schemeClr val="dk1"/>
                </a:solidFill>
                <a:latin typeface="Comic Sans MS"/>
                <a:ea typeface="Comic Sans MS"/>
                <a:cs typeface="Comic Sans MS"/>
                <a:sym typeface="Comic Sans M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4" name="Google Shape;74;g2421fa5cb73_1_62"/>
          <p:cNvSpPr txBox="1">
            <a:spLocks noGrp="1"/>
          </p:cNvSpPr>
          <p:nvPr>
            <p:ph type="body" idx="1"/>
          </p:nvPr>
        </p:nvSpPr>
        <p:spPr>
          <a:xfrm>
            <a:off x="538756" y="1560710"/>
            <a:ext cx="4152300" cy="34401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sz="2000" b="1" i="0">
                <a:solidFill>
                  <a:srgbClr val="CC00CC"/>
                </a:solidFill>
                <a:latin typeface="Courier New"/>
                <a:ea typeface="Courier New"/>
                <a:cs typeface="Courier New"/>
                <a:sym typeface="Courier New"/>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75" name="Google Shape;75;g2421fa5cb73_1_62"/>
          <p:cNvSpPr txBox="1">
            <a:spLocks noGrp="1"/>
          </p:cNvSpPr>
          <p:nvPr>
            <p:ph type="ftr" idx="11"/>
          </p:nvPr>
        </p:nvSpPr>
        <p:spPr>
          <a:xfrm>
            <a:off x="3816695" y="6482580"/>
            <a:ext cx="1511100" cy="1344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300"/>
              <a:buNone/>
              <a:defRPr sz="900" b="0" i="0">
                <a:solidFill>
                  <a:srgbClr val="888888"/>
                </a:solidFill>
                <a:latin typeface="Calibri"/>
                <a:ea typeface="Calibri"/>
                <a:cs typeface="Calibri"/>
                <a:sym typeface="Calibri"/>
              </a:defRPr>
            </a:lvl1pPr>
            <a:lvl2pPr lvl="1" algn="l" rtl="0">
              <a:spcBef>
                <a:spcPts val="0"/>
              </a:spcBef>
              <a:spcAft>
                <a:spcPts val="0"/>
              </a:spcAft>
              <a:buSzPts val="1300"/>
              <a:buNone/>
              <a:defRPr sz="1300"/>
            </a:lvl2pPr>
            <a:lvl3pPr lvl="2" algn="l" rtl="0">
              <a:spcBef>
                <a:spcPts val="0"/>
              </a:spcBef>
              <a:spcAft>
                <a:spcPts val="0"/>
              </a:spcAft>
              <a:buSzPts val="1300"/>
              <a:buNone/>
              <a:defRPr sz="1300"/>
            </a:lvl3pPr>
            <a:lvl4pPr lvl="3" algn="l" rtl="0">
              <a:spcBef>
                <a:spcPts val="0"/>
              </a:spcBef>
              <a:spcAft>
                <a:spcPts val="0"/>
              </a:spcAft>
              <a:buSzPts val="1300"/>
              <a:buNone/>
              <a:defRPr sz="1300"/>
            </a:lvl4pPr>
            <a:lvl5pPr lvl="4" algn="l" rtl="0">
              <a:spcBef>
                <a:spcPts val="0"/>
              </a:spcBef>
              <a:spcAft>
                <a:spcPts val="0"/>
              </a:spcAft>
              <a:buSzPts val="1300"/>
              <a:buNone/>
              <a:defRPr sz="1300"/>
            </a:lvl5pPr>
            <a:lvl6pPr lvl="5" algn="l" rtl="0">
              <a:spcBef>
                <a:spcPts val="0"/>
              </a:spcBef>
              <a:spcAft>
                <a:spcPts val="0"/>
              </a:spcAft>
              <a:buSzPts val="1300"/>
              <a:buNone/>
              <a:defRPr sz="1300"/>
            </a:lvl6pPr>
            <a:lvl7pPr lvl="6" algn="l" rtl="0">
              <a:spcBef>
                <a:spcPts val="0"/>
              </a:spcBef>
              <a:spcAft>
                <a:spcPts val="0"/>
              </a:spcAft>
              <a:buSzPts val="1300"/>
              <a:buNone/>
              <a:defRPr sz="1300"/>
            </a:lvl7pPr>
            <a:lvl8pPr lvl="7" algn="l" rtl="0">
              <a:spcBef>
                <a:spcPts val="0"/>
              </a:spcBef>
              <a:spcAft>
                <a:spcPts val="0"/>
              </a:spcAft>
              <a:buSzPts val="1300"/>
              <a:buNone/>
              <a:defRPr sz="1300"/>
            </a:lvl8pPr>
            <a:lvl9pPr lvl="8" algn="l" rtl="0">
              <a:spcBef>
                <a:spcPts val="0"/>
              </a:spcBef>
              <a:spcAft>
                <a:spcPts val="0"/>
              </a:spcAft>
              <a:buSzPts val="1300"/>
              <a:buNone/>
              <a:defRPr sz="1300"/>
            </a:lvl9pPr>
          </a:lstStyle>
          <a:p>
            <a:endParaRPr/>
          </a:p>
        </p:txBody>
      </p:sp>
      <p:sp>
        <p:nvSpPr>
          <p:cNvPr id="76" name="Google Shape;76;g2421fa5cb73_1_62"/>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300"/>
              <a:buNone/>
              <a:defRPr sz="1300">
                <a:solidFill>
                  <a:srgbClr val="888888"/>
                </a:solidFill>
              </a:defRPr>
            </a:lvl1pPr>
            <a:lvl2pPr lvl="1" algn="l" rtl="0">
              <a:spcBef>
                <a:spcPts val="0"/>
              </a:spcBef>
              <a:spcAft>
                <a:spcPts val="0"/>
              </a:spcAft>
              <a:buSzPts val="1300"/>
              <a:buNone/>
              <a:defRPr sz="1300"/>
            </a:lvl2pPr>
            <a:lvl3pPr lvl="2" algn="l" rtl="0">
              <a:spcBef>
                <a:spcPts val="0"/>
              </a:spcBef>
              <a:spcAft>
                <a:spcPts val="0"/>
              </a:spcAft>
              <a:buSzPts val="1300"/>
              <a:buNone/>
              <a:defRPr sz="1300"/>
            </a:lvl3pPr>
            <a:lvl4pPr lvl="3" algn="l" rtl="0">
              <a:spcBef>
                <a:spcPts val="0"/>
              </a:spcBef>
              <a:spcAft>
                <a:spcPts val="0"/>
              </a:spcAft>
              <a:buSzPts val="1300"/>
              <a:buNone/>
              <a:defRPr sz="1300"/>
            </a:lvl4pPr>
            <a:lvl5pPr lvl="4" algn="l" rtl="0">
              <a:spcBef>
                <a:spcPts val="0"/>
              </a:spcBef>
              <a:spcAft>
                <a:spcPts val="0"/>
              </a:spcAft>
              <a:buSzPts val="1300"/>
              <a:buNone/>
              <a:defRPr sz="1300"/>
            </a:lvl5pPr>
            <a:lvl6pPr lvl="5" algn="l" rtl="0">
              <a:spcBef>
                <a:spcPts val="0"/>
              </a:spcBef>
              <a:spcAft>
                <a:spcPts val="0"/>
              </a:spcAft>
              <a:buSzPts val="1300"/>
              <a:buNone/>
              <a:defRPr sz="1300"/>
            </a:lvl6pPr>
            <a:lvl7pPr lvl="6" algn="l" rtl="0">
              <a:spcBef>
                <a:spcPts val="0"/>
              </a:spcBef>
              <a:spcAft>
                <a:spcPts val="0"/>
              </a:spcAft>
              <a:buSzPts val="1300"/>
              <a:buNone/>
              <a:defRPr sz="1300"/>
            </a:lvl7pPr>
            <a:lvl8pPr lvl="7" algn="l" rtl="0">
              <a:spcBef>
                <a:spcPts val="0"/>
              </a:spcBef>
              <a:spcAft>
                <a:spcPts val="0"/>
              </a:spcAft>
              <a:buSzPts val="1300"/>
              <a:buNone/>
              <a:defRPr sz="1300"/>
            </a:lvl8pPr>
            <a:lvl9pPr lvl="8" algn="l" rtl="0">
              <a:spcBef>
                <a:spcPts val="0"/>
              </a:spcBef>
              <a:spcAft>
                <a:spcPts val="0"/>
              </a:spcAft>
              <a:buSzPts val="1300"/>
              <a:buNone/>
              <a:defRPr sz="1300"/>
            </a:lvl9pPr>
          </a:lstStyle>
          <a:p>
            <a:endParaRPr/>
          </a:p>
        </p:txBody>
      </p:sp>
      <p:sp>
        <p:nvSpPr>
          <p:cNvPr id="77" name="Google Shape;77;g2421fa5cb73_1_62"/>
          <p:cNvSpPr txBox="1">
            <a:spLocks noGrp="1"/>
          </p:cNvSpPr>
          <p:nvPr>
            <p:ph type="sldNum" idx="12"/>
          </p:nvPr>
        </p:nvSpPr>
        <p:spPr>
          <a:xfrm>
            <a:off x="6610812" y="6560576"/>
            <a:ext cx="139500" cy="184800"/>
          </a:xfrm>
          <a:prstGeom prst="rect">
            <a:avLst/>
          </a:prstGeom>
          <a:noFill/>
          <a:ln>
            <a:noFill/>
          </a:ln>
        </p:spPr>
        <p:txBody>
          <a:bodyPr spcFirstLastPara="1" wrap="square" lIns="0" tIns="0" rIns="0" bIns="0" anchor="t" anchorCtr="0">
            <a:spAutoFit/>
          </a:bodyPr>
          <a:lstStyle>
            <a:lvl1pPr marL="38100" marR="0" lvl="0" indent="0" algn="l" rtl="0">
              <a:lnSpc>
                <a:spcPct val="113846"/>
              </a:lnSpc>
              <a:spcBef>
                <a:spcPts val="0"/>
              </a:spcBef>
              <a:buNone/>
              <a:defRPr sz="1200" b="0" i="0" u="none" strike="noStrike" cap="none">
                <a:solidFill>
                  <a:schemeClr val="dk1"/>
                </a:solidFill>
                <a:latin typeface="Times New Roman"/>
                <a:ea typeface="Times New Roman"/>
                <a:cs typeface="Times New Roman"/>
                <a:sym typeface="Times New Roman"/>
              </a:defRPr>
            </a:lvl1pPr>
            <a:lvl2pPr marL="38100" marR="0" lvl="1" indent="0" algn="l" rtl="0">
              <a:lnSpc>
                <a:spcPct val="113846"/>
              </a:lnSpc>
              <a:spcBef>
                <a:spcPts val="0"/>
              </a:spcBef>
              <a:buNone/>
              <a:defRPr sz="1200" b="0" i="0" u="none" strike="noStrike" cap="none">
                <a:solidFill>
                  <a:schemeClr val="dk1"/>
                </a:solidFill>
                <a:latin typeface="Times New Roman"/>
                <a:ea typeface="Times New Roman"/>
                <a:cs typeface="Times New Roman"/>
                <a:sym typeface="Times New Roman"/>
              </a:defRPr>
            </a:lvl2pPr>
            <a:lvl3pPr marL="38100" marR="0" lvl="2" indent="0" algn="l" rtl="0">
              <a:lnSpc>
                <a:spcPct val="113846"/>
              </a:lnSpc>
              <a:spcBef>
                <a:spcPts val="0"/>
              </a:spcBef>
              <a:buNone/>
              <a:defRPr sz="1200" b="0" i="0" u="none" strike="noStrike" cap="none">
                <a:solidFill>
                  <a:schemeClr val="dk1"/>
                </a:solidFill>
                <a:latin typeface="Times New Roman"/>
                <a:ea typeface="Times New Roman"/>
                <a:cs typeface="Times New Roman"/>
                <a:sym typeface="Times New Roman"/>
              </a:defRPr>
            </a:lvl3pPr>
            <a:lvl4pPr marL="38100" marR="0" lvl="3" indent="0" algn="l" rtl="0">
              <a:lnSpc>
                <a:spcPct val="113846"/>
              </a:lnSpc>
              <a:spcBef>
                <a:spcPts val="0"/>
              </a:spcBef>
              <a:buNone/>
              <a:defRPr sz="1200" b="0" i="0" u="none" strike="noStrike" cap="none">
                <a:solidFill>
                  <a:schemeClr val="dk1"/>
                </a:solidFill>
                <a:latin typeface="Times New Roman"/>
                <a:ea typeface="Times New Roman"/>
                <a:cs typeface="Times New Roman"/>
                <a:sym typeface="Times New Roman"/>
              </a:defRPr>
            </a:lvl4pPr>
            <a:lvl5pPr marL="38100" marR="0" lvl="4" indent="0" algn="l" rtl="0">
              <a:lnSpc>
                <a:spcPct val="113846"/>
              </a:lnSpc>
              <a:spcBef>
                <a:spcPts val="0"/>
              </a:spcBef>
              <a:buNone/>
              <a:defRPr sz="1200" b="0" i="0" u="none" strike="noStrike" cap="none">
                <a:solidFill>
                  <a:schemeClr val="dk1"/>
                </a:solidFill>
                <a:latin typeface="Times New Roman"/>
                <a:ea typeface="Times New Roman"/>
                <a:cs typeface="Times New Roman"/>
                <a:sym typeface="Times New Roman"/>
              </a:defRPr>
            </a:lvl5pPr>
            <a:lvl6pPr marL="38100" marR="0" lvl="5" indent="0" algn="l" rtl="0">
              <a:lnSpc>
                <a:spcPct val="113846"/>
              </a:lnSpc>
              <a:spcBef>
                <a:spcPts val="0"/>
              </a:spcBef>
              <a:buNone/>
              <a:defRPr sz="1200" b="0" i="0" u="none" strike="noStrike" cap="none">
                <a:solidFill>
                  <a:schemeClr val="dk1"/>
                </a:solidFill>
                <a:latin typeface="Times New Roman"/>
                <a:ea typeface="Times New Roman"/>
                <a:cs typeface="Times New Roman"/>
                <a:sym typeface="Times New Roman"/>
              </a:defRPr>
            </a:lvl6pPr>
            <a:lvl7pPr marL="38100" marR="0" lvl="6" indent="0" algn="l" rtl="0">
              <a:lnSpc>
                <a:spcPct val="113846"/>
              </a:lnSpc>
              <a:spcBef>
                <a:spcPts val="0"/>
              </a:spcBef>
              <a:buNone/>
              <a:defRPr sz="1200" b="0" i="0" u="none" strike="noStrike" cap="none">
                <a:solidFill>
                  <a:schemeClr val="dk1"/>
                </a:solidFill>
                <a:latin typeface="Times New Roman"/>
                <a:ea typeface="Times New Roman"/>
                <a:cs typeface="Times New Roman"/>
                <a:sym typeface="Times New Roman"/>
              </a:defRPr>
            </a:lvl7pPr>
            <a:lvl8pPr marL="38100" marR="0" lvl="7" indent="0" algn="l" rtl="0">
              <a:lnSpc>
                <a:spcPct val="113846"/>
              </a:lnSpc>
              <a:spcBef>
                <a:spcPts val="0"/>
              </a:spcBef>
              <a:buNone/>
              <a:defRPr sz="1200" b="0" i="0" u="none" strike="noStrike" cap="none">
                <a:solidFill>
                  <a:schemeClr val="dk1"/>
                </a:solidFill>
                <a:latin typeface="Times New Roman"/>
                <a:ea typeface="Times New Roman"/>
                <a:cs typeface="Times New Roman"/>
                <a:sym typeface="Times New Roman"/>
              </a:defRPr>
            </a:lvl8pPr>
            <a:lvl9pPr marL="38100" marR="0" lvl="8" indent="0" algn="l" rtl="0">
              <a:lnSpc>
                <a:spcPct val="113846"/>
              </a:lnSpc>
              <a:spcBef>
                <a:spcPts val="0"/>
              </a:spcBef>
              <a:buNone/>
              <a:defRPr sz="1200" b="0" i="0" u="none" strike="noStrike" cap="none">
                <a:solidFill>
                  <a:schemeClr val="dk1"/>
                </a:solidFill>
                <a:latin typeface="Times New Roman"/>
                <a:ea typeface="Times New Roman"/>
                <a:cs typeface="Times New Roman"/>
                <a:sym typeface="Times New Roman"/>
              </a:defRPr>
            </a:lvl9pPr>
          </a:lstStyle>
          <a:p>
            <a:pPr marL="38100" lvl="0" indent="0" algn="l" rtl="0">
              <a:spcBef>
                <a:spcPts val="0"/>
              </a:spcBef>
              <a:spcAft>
                <a:spcPts val="0"/>
              </a:spcAft>
              <a:buNone/>
            </a:pPr>
            <a:fld id="{00000000-1234-1234-1234-123412341234}" type="slidenum">
              <a:rPr lang="en-US"/>
              <a:t>‹#›</a:t>
            </a:fld>
            <a:endParaRPr sz="1000">
              <a:solidFill>
                <a:schemeClr val="dk2"/>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78"/>
        <p:cNvGrpSpPr/>
        <p:nvPr/>
      </p:nvGrpSpPr>
      <p:grpSpPr>
        <a:xfrm>
          <a:off x="0" y="0"/>
          <a:ext cx="0" cy="0"/>
          <a:chOff x="0" y="0"/>
          <a:chExt cx="0" cy="0"/>
        </a:xfrm>
      </p:grpSpPr>
      <p:sp>
        <p:nvSpPr>
          <p:cNvPr id="79" name="Google Shape;79;g2421fa5cb73_1_312"/>
          <p:cNvSpPr txBox="1">
            <a:spLocks noGrp="1"/>
          </p:cNvSpPr>
          <p:nvPr>
            <p:ph type="ftr" idx="11"/>
          </p:nvPr>
        </p:nvSpPr>
        <p:spPr>
          <a:xfrm>
            <a:off x="3816695" y="6482580"/>
            <a:ext cx="1511100" cy="1344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300"/>
              <a:buNone/>
              <a:defRPr sz="900" b="0" i="0">
                <a:solidFill>
                  <a:srgbClr val="888888"/>
                </a:solidFill>
                <a:latin typeface="Calibri"/>
                <a:ea typeface="Calibri"/>
                <a:cs typeface="Calibri"/>
                <a:sym typeface="Calibri"/>
              </a:defRPr>
            </a:lvl1pPr>
            <a:lvl2pPr lvl="1" algn="l" rtl="0">
              <a:spcBef>
                <a:spcPts val="0"/>
              </a:spcBef>
              <a:spcAft>
                <a:spcPts val="0"/>
              </a:spcAft>
              <a:buSzPts val="1300"/>
              <a:buNone/>
              <a:defRPr sz="1300"/>
            </a:lvl2pPr>
            <a:lvl3pPr lvl="2" algn="l" rtl="0">
              <a:spcBef>
                <a:spcPts val="0"/>
              </a:spcBef>
              <a:spcAft>
                <a:spcPts val="0"/>
              </a:spcAft>
              <a:buSzPts val="1300"/>
              <a:buNone/>
              <a:defRPr sz="1300"/>
            </a:lvl3pPr>
            <a:lvl4pPr lvl="3" algn="l" rtl="0">
              <a:spcBef>
                <a:spcPts val="0"/>
              </a:spcBef>
              <a:spcAft>
                <a:spcPts val="0"/>
              </a:spcAft>
              <a:buSzPts val="1300"/>
              <a:buNone/>
              <a:defRPr sz="1300"/>
            </a:lvl4pPr>
            <a:lvl5pPr lvl="4" algn="l" rtl="0">
              <a:spcBef>
                <a:spcPts val="0"/>
              </a:spcBef>
              <a:spcAft>
                <a:spcPts val="0"/>
              </a:spcAft>
              <a:buSzPts val="1300"/>
              <a:buNone/>
              <a:defRPr sz="1300"/>
            </a:lvl5pPr>
            <a:lvl6pPr lvl="5" algn="l" rtl="0">
              <a:spcBef>
                <a:spcPts val="0"/>
              </a:spcBef>
              <a:spcAft>
                <a:spcPts val="0"/>
              </a:spcAft>
              <a:buSzPts val="1300"/>
              <a:buNone/>
              <a:defRPr sz="1300"/>
            </a:lvl6pPr>
            <a:lvl7pPr lvl="6" algn="l" rtl="0">
              <a:spcBef>
                <a:spcPts val="0"/>
              </a:spcBef>
              <a:spcAft>
                <a:spcPts val="0"/>
              </a:spcAft>
              <a:buSzPts val="1300"/>
              <a:buNone/>
              <a:defRPr sz="1300"/>
            </a:lvl7pPr>
            <a:lvl8pPr lvl="7" algn="l" rtl="0">
              <a:spcBef>
                <a:spcPts val="0"/>
              </a:spcBef>
              <a:spcAft>
                <a:spcPts val="0"/>
              </a:spcAft>
              <a:buSzPts val="1300"/>
              <a:buNone/>
              <a:defRPr sz="1300"/>
            </a:lvl8pPr>
            <a:lvl9pPr lvl="8" algn="l" rtl="0">
              <a:spcBef>
                <a:spcPts val="0"/>
              </a:spcBef>
              <a:spcAft>
                <a:spcPts val="0"/>
              </a:spcAft>
              <a:buSzPts val="1300"/>
              <a:buNone/>
              <a:defRPr sz="1300"/>
            </a:lvl9pPr>
          </a:lstStyle>
          <a:p>
            <a:endParaRPr/>
          </a:p>
        </p:txBody>
      </p:sp>
      <p:sp>
        <p:nvSpPr>
          <p:cNvPr id="80" name="Google Shape;80;g2421fa5cb73_1_312"/>
          <p:cNvSpPr txBox="1">
            <a:spLocks noGrp="1"/>
          </p:cNvSpPr>
          <p:nvPr>
            <p:ph type="dt" idx="10"/>
          </p:nvPr>
        </p:nvSpPr>
        <p:spPr>
          <a:xfrm>
            <a:off x="457200" y="6377940"/>
            <a:ext cx="21030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300"/>
              <a:buNone/>
              <a:defRPr sz="1300">
                <a:solidFill>
                  <a:srgbClr val="888888"/>
                </a:solidFill>
              </a:defRPr>
            </a:lvl1pPr>
            <a:lvl2pPr lvl="1" algn="l" rtl="0">
              <a:spcBef>
                <a:spcPts val="0"/>
              </a:spcBef>
              <a:spcAft>
                <a:spcPts val="0"/>
              </a:spcAft>
              <a:buSzPts val="1300"/>
              <a:buNone/>
              <a:defRPr sz="1300"/>
            </a:lvl2pPr>
            <a:lvl3pPr lvl="2" algn="l" rtl="0">
              <a:spcBef>
                <a:spcPts val="0"/>
              </a:spcBef>
              <a:spcAft>
                <a:spcPts val="0"/>
              </a:spcAft>
              <a:buSzPts val="1300"/>
              <a:buNone/>
              <a:defRPr sz="1300"/>
            </a:lvl3pPr>
            <a:lvl4pPr lvl="3" algn="l" rtl="0">
              <a:spcBef>
                <a:spcPts val="0"/>
              </a:spcBef>
              <a:spcAft>
                <a:spcPts val="0"/>
              </a:spcAft>
              <a:buSzPts val="1300"/>
              <a:buNone/>
              <a:defRPr sz="1300"/>
            </a:lvl4pPr>
            <a:lvl5pPr lvl="4" algn="l" rtl="0">
              <a:spcBef>
                <a:spcPts val="0"/>
              </a:spcBef>
              <a:spcAft>
                <a:spcPts val="0"/>
              </a:spcAft>
              <a:buSzPts val="1300"/>
              <a:buNone/>
              <a:defRPr sz="1300"/>
            </a:lvl5pPr>
            <a:lvl6pPr lvl="5" algn="l" rtl="0">
              <a:spcBef>
                <a:spcPts val="0"/>
              </a:spcBef>
              <a:spcAft>
                <a:spcPts val="0"/>
              </a:spcAft>
              <a:buSzPts val="1300"/>
              <a:buNone/>
              <a:defRPr sz="1300"/>
            </a:lvl6pPr>
            <a:lvl7pPr lvl="6" algn="l" rtl="0">
              <a:spcBef>
                <a:spcPts val="0"/>
              </a:spcBef>
              <a:spcAft>
                <a:spcPts val="0"/>
              </a:spcAft>
              <a:buSzPts val="1300"/>
              <a:buNone/>
              <a:defRPr sz="1300"/>
            </a:lvl7pPr>
            <a:lvl8pPr lvl="7" algn="l" rtl="0">
              <a:spcBef>
                <a:spcPts val="0"/>
              </a:spcBef>
              <a:spcAft>
                <a:spcPts val="0"/>
              </a:spcAft>
              <a:buSzPts val="1300"/>
              <a:buNone/>
              <a:defRPr sz="1300"/>
            </a:lvl8pPr>
            <a:lvl9pPr lvl="8" algn="l" rtl="0">
              <a:spcBef>
                <a:spcPts val="0"/>
              </a:spcBef>
              <a:spcAft>
                <a:spcPts val="0"/>
              </a:spcAft>
              <a:buSzPts val="1300"/>
              <a:buNone/>
              <a:defRPr sz="1300"/>
            </a:lvl9pPr>
          </a:lstStyle>
          <a:p>
            <a:endParaRPr/>
          </a:p>
        </p:txBody>
      </p:sp>
      <p:sp>
        <p:nvSpPr>
          <p:cNvPr id="81" name="Google Shape;81;g2421fa5cb73_1_312"/>
          <p:cNvSpPr txBox="1">
            <a:spLocks noGrp="1"/>
          </p:cNvSpPr>
          <p:nvPr>
            <p:ph type="sldNum" idx="12"/>
          </p:nvPr>
        </p:nvSpPr>
        <p:spPr>
          <a:xfrm>
            <a:off x="6610812" y="6560576"/>
            <a:ext cx="139500" cy="184800"/>
          </a:xfrm>
          <a:prstGeom prst="rect">
            <a:avLst/>
          </a:prstGeom>
          <a:noFill/>
          <a:ln>
            <a:noFill/>
          </a:ln>
        </p:spPr>
        <p:txBody>
          <a:bodyPr spcFirstLastPara="1" wrap="square" lIns="0" tIns="0" rIns="0" bIns="0" anchor="t" anchorCtr="0">
            <a:spAutoFit/>
          </a:bodyPr>
          <a:lstStyle>
            <a:lvl1pPr marL="38100" marR="0" lvl="0" indent="0" algn="l" rtl="0">
              <a:lnSpc>
                <a:spcPct val="113846"/>
              </a:lnSpc>
              <a:spcBef>
                <a:spcPts val="0"/>
              </a:spcBef>
              <a:buNone/>
              <a:defRPr sz="1200" b="0" i="0">
                <a:solidFill>
                  <a:schemeClr val="dk1"/>
                </a:solidFill>
                <a:latin typeface="Times New Roman"/>
                <a:ea typeface="Times New Roman"/>
                <a:cs typeface="Times New Roman"/>
                <a:sym typeface="Times New Roman"/>
              </a:defRPr>
            </a:lvl1pPr>
            <a:lvl2pPr marL="38100" marR="0" lvl="1" indent="0" algn="l" rtl="0">
              <a:lnSpc>
                <a:spcPct val="113846"/>
              </a:lnSpc>
              <a:spcBef>
                <a:spcPts val="0"/>
              </a:spcBef>
              <a:buNone/>
              <a:defRPr sz="1200" b="0" i="0">
                <a:solidFill>
                  <a:schemeClr val="dk1"/>
                </a:solidFill>
                <a:latin typeface="Times New Roman"/>
                <a:ea typeface="Times New Roman"/>
                <a:cs typeface="Times New Roman"/>
                <a:sym typeface="Times New Roman"/>
              </a:defRPr>
            </a:lvl2pPr>
            <a:lvl3pPr marL="38100" marR="0" lvl="2" indent="0" algn="l" rtl="0">
              <a:lnSpc>
                <a:spcPct val="113846"/>
              </a:lnSpc>
              <a:spcBef>
                <a:spcPts val="0"/>
              </a:spcBef>
              <a:buNone/>
              <a:defRPr sz="1200" b="0" i="0">
                <a:solidFill>
                  <a:schemeClr val="dk1"/>
                </a:solidFill>
                <a:latin typeface="Times New Roman"/>
                <a:ea typeface="Times New Roman"/>
                <a:cs typeface="Times New Roman"/>
                <a:sym typeface="Times New Roman"/>
              </a:defRPr>
            </a:lvl3pPr>
            <a:lvl4pPr marL="38100" marR="0" lvl="3" indent="0" algn="l" rtl="0">
              <a:lnSpc>
                <a:spcPct val="113846"/>
              </a:lnSpc>
              <a:spcBef>
                <a:spcPts val="0"/>
              </a:spcBef>
              <a:buNone/>
              <a:defRPr sz="1200" b="0" i="0">
                <a:solidFill>
                  <a:schemeClr val="dk1"/>
                </a:solidFill>
                <a:latin typeface="Times New Roman"/>
                <a:ea typeface="Times New Roman"/>
                <a:cs typeface="Times New Roman"/>
                <a:sym typeface="Times New Roman"/>
              </a:defRPr>
            </a:lvl4pPr>
            <a:lvl5pPr marL="38100" marR="0" lvl="4" indent="0" algn="l" rtl="0">
              <a:lnSpc>
                <a:spcPct val="113846"/>
              </a:lnSpc>
              <a:spcBef>
                <a:spcPts val="0"/>
              </a:spcBef>
              <a:buNone/>
              <a:defRPr sz="1200" b="0" i="0">
                <a:solidFill>
                  <a:schemeClr val="dk1"/>
                </a:solidFill>
                <a:latin typeface="Times New Roman"/>
                <a:ea typeface="Times New Roman"/>
                <a:cs typeface="Times New Roman"/>
                <a:sym typeface="Times New Roman"/>
              </a:defRPr>
            </a:lvl5pPr>
            <a:lvl6pPr marL="38100" marR="0" lvl="5" indent="0" algn="l" rtl="0">
              <a:lnSpc>
                <a:spcPct val="113846"/>
              </a:lnSpc>
              <a:spcBef>
                <a:spcPts val="0"/>
              </a:spcBef>
              <a:buNone/>
              <a:defRPr sz="1200" b="0" i="0">
                <a:solidFill>
                  <a:schemeClr val="dk1"/>
                </a:solidFill>
                <a:latin typeface="Times New Roman"/>
                <a:ea typeface="Times New Roman"/>
                <a:cs typeface="Times New Roman"/>
                <a:sym typeface="Times New Roman"/>
              </a:defRPr>
            </a:lvl6pPr>
            <a:lvl7pPr marL="38100" marR="0" lvl="6" indent="0" algn="l" rtl="0">
              <a:lnSpc>
                <a:spcPct val="113846"/>
              </a:lnSpc>
              <a:spcBef>
                <a:spcPts val="0"/>
              </a:spcBef>
              <a:buNone/>
              <a:defRPr sz="1200" b="0" i="0">
                <a:solidFill>
                  <a:schemeClr val="dk1"/>
                </a:solidFill>
                <a:latin typeface="Times New Roman"/>
                <a:ea typeface="Times New Roman"/>
                <a:cs typeface="Times New Roman"/>
                <a:sym typeface="Times New Roman"/>
              </a:defRPr>
            </a:lvl7pPr>
            <a:lvl8pPr marL="38100" marR="0" lvl="7" indent="0" algn="l" rtl="0">
              <a:lnSpc>
                <a:spcPct val="113846"/>
              </a:lnSpc>
              <a:spcBef>
                <a:spcPts val="0"/>
              </a:spcBef>
              <a:buNone/>
              <a:defRPr sz="1200" b="0" i="0">
                <a:solidFill>
                  <a:schemeClr val="dk1"/>
                </a:solidFill>
                <a:latin typeface="Times New Roman"/>
                <a:ea typeface="Times New Roman"/>
                <a:cs typeface="Times New Roman"/>
                <a:sym typeface="Times New Roman"/>
              </a:defRPr>
            </a:lvl8pPr>
            <a:lvl9pPr marL="38100" marR="0" lvl="8" indent="0" algn="l" rtl="0">
              <a:lnSpc>
                <a:spcPct val="113846"/>
              </a:lnSpc>
              <a:spcBef>
                <a:spcPts val="0"/>
              </a:spcBef>
              <a:buNone/>
              <a:defRPr sz="1200" b="0" i="0">
                <a:solidFill>
                  <a:schemeClr val="dk1"/>
                </a:solidFill>
                <a:latin typeface="Times New Roman"/>
                <a:ea typeface="Times New Roman"/>
                <a:cs typeface="Times New Roman"/>
                <a:sym typeface="Times New Roman"/>
              </a:defRPr>
            </a:lvl9pPr>
          </a:lstStyle>
          <a:p>
            <a:pPr marL="38100" lvl="0" indent="0" algn="l" rtl="0">
              <a:spcBef>
                <a:spcPts val="0"/>
              </a:spcBef>
              <a:spcAft>
                <a:spcPts val="0"/>
              </a:spcAft>
              <a:buNone/>
            </a:pPr>
            <a:fld id="{00000000-1234-1234-1234-123412341234}" type="slidenum">
              <a:rPr lang="en-US"/>
              <a:t>‹#›</a:t>
            </a:fld>
            <a:endParaRPr sz="1000">
              <a:solidFill>
                <a:schemeClr val="dk2"/>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g13c6c7de6a0_0_155"/>
          <p:cNvSpPr/>
          <p:nvPr/>
        </p:nvSpPr>
        <p:spPr>
          <a:xfrm>
            <a:off x="-50" y="3429200"/>
            <a:ext cx="9144000" cy="34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g13c6c7de6a0_0_155"/>
          <p:cNvSpPr txBox="1">
            <a:spLocks noGrp="1"/>
          </p:cNvSpPr>
          <p:nvPr>
            <p:ph type="title"/>
          </p:nvPr>
        </p:nvSpPr>
        <p:spPr>
          <a:xfrm>
            <a:off x="311700" y="1086400"/>
            <a:ext cx="8571300" cy="125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8" name="Google Shape;28;g13c6c7de6a0_0_15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g13c6c7de6a0_0_159"/>
          <p:cNvSpPr/>
          <p:nvPr/>
        </p:nvSpPr>
        <p:spPr>
          <a:xfrm>
            <a:off x="-75" y="6727600"/>
            <a:ext cx="9144000" cy="13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g13c6c7de6a0_0_159"/>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g13c6c7de6a0_0_159"/>
          <p:cNvSpPr txBox="1">
            <a:spLocks noGrp="1"/>
          </p:cNvSpPr>
          <p:nvPr>
            <p:ph type="body" idx="1"/>
          </p:nvPr>
        </p:nvSpPr>
        <p:spPr>
          <a:xfrm>
            <a:off x="311700" y="1688433"/>
            <a:ext cx="8520600" cy="4403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3" name="Google Shape;33;g13c6c7de6a0_0_15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g13c6c7de6a0_0_164"/>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6" name="Google Shape;36;g13c6c7de6a0_0_164"/>
          <p:cNvSpPr txBox="1">
            <a:spLocks noGrp="1"/>
          </p:cNvSpPr>
          <p:nvPr>
            <p:ph type="body" idx="1"/>
          </p:nvPr>
        </p:nvSpPr>
        <p:spPr>
          <a:xfrm>
            <a:off x="311700" y="1688233"/>
            <a:ext cx="3999900" cy="4403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g13c6c7de6a0_0_164"/>
          <p:cNvSpPr txBox="1">
            <a:spLocks noGrp="1"/>
          </p:cNvSpPr>
          <p:nvPr>
            <p:ph type="body" idx="2"/>
          </p:nvPr>
        </p:nvSpPr>
        <p:spPr>
          <a:xfrm>
            <a:off x="4832400" y="1688233"/>
            <a:ext cx="3999900" cy="4403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g13c6c7de6a0_0_16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g13c6c7de6a0_0_169"/>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g13c6c7de6a0_0_16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g13c6c7de6a0_0_172"/>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g13c6c7de6a0_0_172"/>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g13c6c7de6a0_0_17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6"/>
        <p:cNvGrpSpPr/>
        <p:nvPr/>
      </p:nvGrpSpPr>
      <p:grpSpPr>
        <a:xfrm>
          <a:off x="0" y="0"/>
          <a:ext cx="0" cy="0"/>
          <a:chOff x="0" y="0"/>
          <a:chExt cx="0" cy="0"/>
        </a:xfrm>
      </p:grpSpPr>
      <p:sp>
        <p:nvSpPr>
          <p:cNvPr id="47" name="Google Shape;47;g13c6c7de6a0_0_176"/>
          <p:cNvSpPr txBox="1">
            <a:spLocks noGrp="1"/>
          </p:cNvSpPr>
          <p:nvPr>
            <p:ph type="title"/>
          </p:nvPr>
        </p:nvSpPr>
        <p:spPr>
          <a:xfrm>
            <a:off x="490250" y="701800"/>
            <a:ext cx="5613600" cy="5454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8" name="Google Shape;48;g13c6c7de6a0_0_17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g13c6c7de6a0_0_179"/>
          <p:cNvSpPr/>
          <p:nvPr/>
        </p:nvSpPr>
        <p:spPr>
          <a:xfrm>
            <a:off x="4572000" y="0"/>
            <a:ext cx="4572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51;g13c6c7de6a0_0_17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g13c6c7de6a0_0_179"/>
          <p:cNvSpPr txBox="1">
            <a:spLocks noGrp="1"/>
          </p:cNvSpPr>
          <p:nvPr>
            <p:ph type="title"/>
          </p:nvPr>
        </p:nvSpPr>
        <p:spPr>
          <a:xfrm>
            <a:off x="265500" y="1386233"/>
            <a:ext cx="4045200" cy="2234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3" name="Google Shape;53;g13c6c7de6a0_0_179"/>
          <p:cNvSpPr txBox="1">
            <a:spLocks noGrp="1"/>
          </p:cNvSpPr>
          <p:nvPr>
            <p:ph type="subTitle" idx="1"/>
          </p:nvPr>
        </p:nvSpPr>
        <p:spPr>
          <a:xfrm>
            <a:off x="265500" y="36358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g13c6c7de6a0_0_17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5" name="Google Shape;55;g13c6c7de6a0_0_17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13c6c7de6a0_0_186"/>
          <p:cNvSpPr txBox="1">
            <a:spLocks noGrp="1"/>
          </p:cNvSpPr>
          <p:nvPr>
            <p:ph type="body" idx="1"/>
          </p:nvPr>
        </p:nvSpPr>
        <p:spPr>
          <a:xfrm>
            <a:off x="311700" y="5640967"/>
            <a:ext cx="5998800" cy="798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8" name="Google Shape;58;g13c6c7de6a0_0_18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9"/>
        <p:cNvGrpSpPr/>
        <p:nvPr/>
      </p:nvGrpSpPr>
      <p:grpSpPr>
        <a:xfrm>
          <a:off x="0" y="0"/>
          <a:ext cx="0" cy="0"/>
          <a:chOff x="0" y="0"/>
          <a:chExt cx="0" cy="0"/>
        </a:xfrm>
      </p:grpSpPr>
      <p:sp>
        <p:nvSpPr>
          <p:cNvPr id="10" name="Google Shape;10;g13c6c7de6a0_0_139"/>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1" name="Google Shape;11;g13c6c7de6a0_0_139"/>
          <p:cNvSpPr txBox="1">
            <a:spLocks noGrp="1"/>
          </p:cNvSpPr>
          <p:nvPr>
            <p:ph type="body" idx="1"/>
          </p:nvPr>
        </p:nvSpPr>
        <p:spPr>
          <a:xfrm>
            <a:off x="311700" y="1688433"/>
            <a:ext cx="8520600" cy="4403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12" name="Google Shape;12;g13c6c7de6a0_0_13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685800" y="1691300"/>
            <a:ext cx="7772400" cy="2499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800"/>
              <a:buFont typeface="Algerian"/>
              <a:buNone/>
            </a:pPr>
            <a:r>
              <a:rPr lang="en-US"/>
              <a:t>Algorithms and Problem Solving</a:t>
            </a:r>
            <a:br>
              <a:rPr lang="en-US"/>
            </a:br>
            <a:endParaRPr sz="3955">
              <a:solidFill>
                <a:srgbClr val="20768B"/>
              </a:solidFill>
              <a:latin typeface="Algerian"/>
              <a:ea typeface="Algerian"/>
              <a:cs typeface="Algerian"/>
              <a:sym typeface="Algerian"/>
            </a:endParaRPr>
          </a:p>
        </p:txBody>
      </p:sp>
      <p:sp>
        <p:nvSpPr>
          <p:cNvPr id="87" name="Google Shape;87;p1"/>
          <p:cNvSpPr txBox="1">
            <a:spLocks noGrp="1"/>
          </p:cNvSpPr>
          <p:nvPr>
            <p:ph type="ctrTitle"/>
          </p:nvPr>
        </p:nvSpPr>
        <p:spPr>
          <a:xfrm>
            <a:off x="744625" y="4364975"/>
            <a:ext cx="7772400" cy="828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800"/>
              <a:buFont typeface="Algerian"/>
              <a:buNone/>
            </a:pPr>
            <a:r>
              <a:rPr lang="en-US" sz="3955" dirty="0">
                <a:solidFill>
                  <a:srgbClr val="20768B"/>
                </a:solidFill>
                <a:latin typeface="Algerian"/>
                <a:ea typeface="Algerian"/>
                <a:cs typeface="Algerian"/>
                <a:sym typeface="Algerian"/>
              </a:rPr>
              <a:t>Lecture 1</a:t>
            </a:r>
            <a:endParaRPr sz="3955" dirty="0">
              <a:solidFill>
                <a:srgbClr val="20768B"/>
              </a:solidFill>
              <a:latin typeface="Algerian"/>
              <a:ea typeface="Algerian"/>
              <a:cs typeface="Algerian"/>
              <a:sym typeface="Algeri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3ed7d5e558_0_20"/>
          <p:cNvSpPr txBox="1">
            <a:spLocks noGrp="1"/>
          </p:cNvSpPr>
          <p:nvPr>
            <p:ph type="body" idx="1"/>
          </p:nvPr>
        </p:nvSpPr>
        <p:spPr>
          <a:xfrm>
            <a:off x="457200" y="1481325"/>
            <a:ext cx="8533500" cy="5214000"/>
          </a:xfrm>
          <a:prstGeom prst="rect">
            <a:avLst/>
          </a:prstGeom>
        </p:spPr>
        <p:txBody>
          <a:bodyPr spcFirstLastPara="1" wrap="square" lIns="91425" tIns="45700" rIns="91425" bIns="45700" anchor="t" anchorCtr="0">
            <a:noAutofit/>
          </a:bodyPr>
          <a:lstStyle/>
          <a:p>
            <a:pPr marL="457200" lvl="0" indent="-368300" algn="l" rtl="0">
              <a:lnSpc>
                <a:spcPct val="150000"/>
              </a:lnSpc>
              <a:spcBef>
                <a:spcPts val="400"/>
              </a:spcBef>
              <a:spcAft>
                <a:spcPts val="0"/>
              </a:spcAft>
              <a:buSzPts val="2200"/>
              <a:buFont typeface="PT Sans Narrow"/>
              <a:buChar char="●"/>
            </a:pPr>
            <a:r>
              <a:rPr lang="en-US" sz="2200" b="1">
                <a:latin typeface="PT Sans Narrow"/>
                <a:ea typeface="PT Sans Narrow"/>
                <a:cs typeface="PT Sans Narrow"/>
                <a:sym typeface="PT Sans Narrow"/>
              </a:rPr>
              <a:t>Though some people credit Babylonians with the development of the first algorithms, it was the unknown Indian mathematicians who developed and used the concept of zero and decimal positional number system. This allowed the development of basic algorithms for arithmetic operations, square roots, cube roots, and the like.</a:t>
            </a:r>
            <a:endParaRPr sz="2200" b="1">
              <a:latin typeface="PT Sans Narrow"/>
              <a:ea typeface="PT Sans Narrow"/>
              <a:cs typeface="PT Sans Narrow"/>
              <a:sym typeface="PT Sans Narrow"/>
            </a:endParaRPr>
          </a:p>
          <a:p>
            <a:pPr marL="457200" lvl="0" indent="-368300" algn="l" rtl="0">
              <a:lnSpc>
                <a:spcPct val="150000"/>
              </a:lnSpc>
              <a:spcBef>
                <a:spcPts val="0"/>
              </a:spcBef>
              <a:spcAft>
                <a:spcPts val="0"/>
              </a:spcAft>
              <a:buSzPts val="2200"/>
              <a:buFont typeface="PT Sans Narrow"/>
              <a:buChar char="●"/>
            </a:pPr>
            <a:r>
              <a:rPr lang="en-US" sz="2200" b="1">
                <a:latin typeface="PT Sans Narrow"/>
                <a:ea typeface="PT Sans Narrow"/>
                <a:cs typeface="PT Sans Narrow"/>
                <a:sym typeface="PT Sans Narrow"/>
              </a:rPr>
              <a:t>The famous </a:t>
            </a:r>
            <a:r>
              <a:rPr lang="en-US" sz="2200" b="1">
                <a:solidFill>
                  <a:srgbClr val="007795"/>
                </a:solidFill>
                <a:latin typeface="PT Sans Narrow"/>
                <a:ea typeface="PT Sans Narrow"/>
                <a:cs typeface="PT Sans Narrow"/>
                <a:sym typeface="PT Sans Narrow"/>
              </a:rPr>
              <a:t>sanskrit grammarian Panini gave data structures like Maheshwar Sutra,</a:t>
            </a:r>
            <a:r>
              <a:rPr lang="en-US" sz="2200" b="1">
                <a:latin typeface="PT Sans Narrow"/>
                <a:ea typeface="PT Sans Narrow"/>
                <a:cs typeface="PT Sans Narrow"/>
                <a:sym typeface="PT Sans Narrow"/>
              </a:rPr>
              <a:t> which greatly facilitated compact rules and algorithms for phonetics, phonology, morphology, and syntax of the sanskrit language. He gave a formal language theory, almost parallel to the modern theory and gave concepts which are parallel to modern mathematical functions.</a:t>
            </a:r>
            <a:endParaRPr sz="2200" b="1">
              <a:latin typeface="PT Sans Narrow"/>
              <a:ea typeface="PT Sans Narrow"/>
              <a:cs typeface="PT Sans Narrow"/>
              <a:sym typeface="PT Sans Narrow"/>
            </a:endParaRPr>
          </a:p>
          <a:p>
            <a:pPr marL="457200" lvl="0" indent="0" algn="l" rtl="0">
              <a:lnSpc>
                <a:spcPct val="150000"/>
              </a:lnSpc>
              <a:spcBef>
                <a:spcPts val="400"/>
              </a:spcBef>
              <a:spcAft>
                <a:spcPts val="0"/>
              </a:spcAft>
              <a:buNone/>
            </a:pPr>
            <a:endParaRPr sz="2200" b="1">
              <a:latin typeface="PT Sans Narrow"/>
              <a:ea typeface="PT Sans Narrow"/>
              <a:cs typeface="PT Sans Narrow"/>
              <a:sym typeface="PT Sans Narrow"/>
            </a:endParaRPr>
          </a:p>
        </p:txBody>
      </p:sp>
      <p:sp>
        <p:nvSpPr>
          <p:cNvPr id="158" name="Google Shape;158;g13ed7d5e558_0_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Evaluation of Algorithm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3ed7d5e558_0_29"/>
          <p:cNvSpPr txBox="1">
            <a:spLocks noGrp="1"/>
          </p:cNvSpPr>
          <p:nvPr>
            <p:ph type="body" idx="1"/>
          </p:nvPr>
        </p:nvSpPr>
        <p:spPr>
          <a:xfrm>
            <a:off x="457200" y="1481325"/>
            <a:ext cx="8533500" cy="5014068"/>
          </a:xfrm>
          <a:prstGeom prst="rect">
            <a:avLst/>
          </a:prstGeom>
        </p:spPr>
        <p:txBody>
          <a:bodyPr spcFirstLastPara="1" wrap="square" lIns="91425" tIns="45700" rIns="91425" bIns="45700" anchor="t" anchorCtr="0">
            <a:noAutofit/>
          </a:bodyPr>
          <a:lstStyle/>
          <a:p>
            <a:pPr marL="457200" lvl="0" indent="-368300" algn="l" rtl="0">
              <a:spcBef>
                <a:spcPts val="400"/>
              </a:spcBef>
              <a:spcAft>
                <a:spcPts val="0"/>
              </a:spcAft>
              <a:buSzPts val="2200"/>
              <a:buFont typeface="PT Sans Narrow"/>
              <a:buChar char="●"/>
            </a:pPr>
            <a:r>
              <a:rPr lang="en-US" sz="2200" b="1" dirty="0">
                <a:latin typeface="PT Sans Narrow"/>
                <a:ea typeface="PT Sans Narrow"/>
                <a:cs typeface="PT Sans Narrow"/>
                <a:sym typeface="PT Sans Narrow"/>
              </a:rPr>
              <a:t>during 1940s and 50s, the emphasis was on building the hardware, developing programming systems so that the computers can be used in commercial, scientific, and engineering problems.</a:t>
            </a:r>
            <a:endParaRPr sz="2200" b="1" dirty="0">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b="1" dirty="0">
                <a:latin typeface="PT Sans Narrow"/>
                <a:ea typeface="PT Sans Narrow"/>
                <a:cs typeface="PT Sans Narrow"/>
                <a:sym typeface="PT Sans Narrow"/>
              </a:rPr>
              <a:t>Though Alan Turing had given the idea of effective procedure in 1936,</a:t>
            </a:r>
            <a:endParaRPr sz="2200" b="1" dirty="0">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b="1" dirty="0">
                <a:latin typeface="PT Sans Narrow"/>
                <a:ea typeface="PT Sans Narrow"/>
                <a:cs typeface="PT Sans Narrow"/>
                <a:sym typeface="PT Sans Narrow"/>
              </a:rPr>
              <a:t>Soon it was realized that systematic methods of coding are required. This led to concepts like structured programming.</a:t>
            </a:r>
            <a:endParaRPr sz="2200" b="1" dirty="0">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b="1" dirty="0">
                <a:latin typeface="PT Sans Narrow"/>
                <a:ea typeface="PT Sans Narrow"/>
                <a:cs typeface="PT Sans Narrow"/>
                <a:sym typeface="PT Sans Narrow"/>
              </a:rPr>
              <a:t>The next logical step was seeking the proof of correctness of an algorithm, as many applications were identified where proven correctness was essential.</a:t>
            </a:r>
            <a:endParaRPr sz="2200" b="1" dirty="0">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b="1" dirty="0">
                <a:latin typeface="PT Sans Narrow"/>
                <a:ea typeface="PT Sans Narrow"/>
                <a:cs typeface="PT Sans Narrow"/>
                <a:sym typeface="PT Sans Narrow"/>
              </a:rPr>
              <a:t>the efficiency of an algorithm became a major issue. This led to a search for more efficient algorithms and an in-depth study of hard algorithms.</a:t>
            </a:r>
            <a:endParaRPr sz="2200" b="1" dirty="0">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b="1" dirty="0">
                <a:latin typeface="PT Sans Narrow"/>
                <a:ea typeface="PT Sans Narrow"/>
                <a:cs typeface="PT Sans Narrow"/>
                <a:sym typeface="PT Sans Narrow"/>
              </a:rPr>
              <a:t>Prof. Donald Knuth coined the term algorithm analysis in his monumental series of books,</a:t>
            </a:r>
            <a:endParaRPr sz="2200" b="1" dirty="0">
              <a:latin typeface="PT Sans Narrow"/>
              <a:ea typeface="PT Sans Narrow"/>
              <a:cs typeface="PT Sans Narrow"/>
              <a:sym typeface="PT Sans Narrow"/>
            </a:endParaRPr>
          </a:p>
        </p:txBody>
      </p:sp>
      <p:sp>
        <p:nvSpPr>
          <p:cNvPr id="165" name="Google Shape;165;g13ed7d5e558_0_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Evaluation of Algorithm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3ed7d5e558_0_41"/>
          <p:cNvSpPr txBox="1">
            <a:spLocks noGrp="1"/>
          </p:cNvSpPr>
          <p:nvPr>
            <p:ph type="body" idx="1"/>
          </p:nvPr>
        </p:nvSpPr>
        <p:spPr>
          <a:xfrm>
            <a:off x="457200" y="1481325"/>
            <a:ext cx="8533500" cy="5376600"/>
          </a:xfrm>
          <a:prstGeom prst="rect">
            <a:avLst/>
          </a:prstGeom>
        </p:spPr>
        <p:txBody>
          <a:bodyPr spcFirstLastPara="1" wrap="square" lIns="91425" tIns="45700" rIns="91425" bIns="45700" anchor="t" anchorCtr="0">
            <a:noAutofit/>
          </a:bodyPr>
          <a:lstStyle/>
          <a:p>
            <a:pPr marL="457200" lvl="0" indent="-368300" algn="l" rtl="0">
              <a:spcBef>
                <a:spcPts val="400"/>
              </a:spcBef>
              <a:spcAft>
                <a:spcPts val="0"/>
              </a:spcAft>
              <a:buSzPts val="2200"/>
              <a:buFont typeface="PT Sans Narrow"/>
              <a:buChar char="●"/>
            </a:pPr>
            <a:r>
              <a:rPr lang="en-US" sz="2200" b="1">
                <a:latin typeface="PT Sans Narrow"/>
                <a:ea typeface="PT Sans Narrow"/>
                <a:cs typeface="PT Sans Narrow"/>
                <a:sym typeface="PT Sans Narrow"/>
              </a:rPr>
              <a:t>Complexity theory classes was developed based on Tractable and Intractable problems</a:t>
            </a:r>
            <a:endParaRPr sz="2200" b="1">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b="1">
                <a:latin typeface="PT Sans Narrow"/>
                <a:ea typeface="PT Sans Narrow"/>
                <a:cs typeface="PT Sans Narrow"/>
                <a:sym typeface="PT Sans Narrow"/>
              </a:rPr>
              <a:t>Another fact which emerged was that randomness can be an aid in solving many</a:t>
            </a:r>
            <a:endParaRPr sz="2200" b="1">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b="1">
                <a:latin typeface="PT Sans Narrow"/>
                <a:ea typeface="PT Sans Narrow"/>
                <a:cs typeface="PT Sans Narrow"/>
                <a:sym typeface="PT Sans Narrow"/>
              </a:rPr>
              <a:t>difficult problems.</a:t>
            </a:r>
            <a:endParaRPr sz="2200" b="1">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b="1">
                <a:latin typeface="PT Sans Narrow"/>
                <a:ea typeface="PT Sans Narrow"/>
                <a:cs typeface="PT Sans Narrow"/>
                <a:sym typeface="PT Sans Narrow"/>
              </a:rPr>
              <a:t>A variety of algorithms came up which used randomness as a basic component, for example, genetic algorithms, simulated annealing, and statistically defined algorithms. This area is also of current interest.</a:t>
            </a:r>
            <a:endParaRPr sz="2200" b="1">
              <a:latin typeface="PT Sans Narrow"/>
              <a:ea typeface="PT Sans Narrow"/>
              <a:cs typeface="PT Sans Narrow"/>
              <a:sym typeface="PT Sans Narrow"/>
            </a:endParaRPr>
          </a:p>
          <a:p>
            <a:pPr marL="914400" lvl="0" indent="0" algn="l" rtl="0">
              <a:spcBef>
                <a:spcPts val="400"/>
              </a:spcBef>
              <a:spcAft>
                <a:spcPts val="0"/>
              </a:spcAft>
              <a:buNone/>
            </a:pPr>
            <a:endParaRPr sz="2200" b="1">
              <a:latin typeface="PT Sans Narrow"/>
              <a:ea typeface="PT Sans Narrow"/>
              <a:cs typeface="PT Sans Narrow"/>
              <a:sym typeface="PT Sans Narrow"/>
            </a:endParaRPr>
          </a:p>
          <a:p>
            <a:pPr marL="457200" lvl="0" indent="0" algn="l" rtl="0">
              <a:spcBef>
                <a:spcPts val="400"/>
              </a:spcBef>
              <a:spcAft>
                <a:spcPts val="0"/>
              </a:spcAft>
              <a:buNone/>
            </a:pPr>
            <a:endParaRPr sz="2200" b="1">
              <a:latin typeface="PT Sans Narrow"/>
              <a:ea typeface="PT Sans Narrow"/>
              <a:cs typeface="PT Sans Narrow"/>
              <a:sym typeface="PT Sans Narrow"/>
            </a:endParaRPr>
          </a:p>
        </p:txBody>
      </p:sp>
      <p:sp>
        <p:nvSpPr>
          <p:cNvPr id="172" name="Google Shape;172;g13ed7d5e558_0_4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Evaluation of Algorithm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3ed7d5e558_0_56"/>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Algorithm as a technology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3ed7d5e558_0_68"/>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Algorithm as a Technology</a:t>
            </a:r>
            <a:endParaRPr/>
          </a:p>
        </p:txBody>
      </p:sp>
      <p:graphicFrame>
        <p:nvGraphicFramePr>
          <p:cNvPr id="186" name="Google Shape;186;g13ed7d5e558_0_68"/>
          <p:cNvGraphicFramePr/>
          <p:nvPr/>
        </p:nvGraphicFramePr>
        <p:xfrm>
          <a:off x="239225" y="1536575"/>
          <a:ext cx="8665550" cy="4754640"/>
        </p:xfrm>
        <a:graphic>
          <a:graphicData uri="http://schemas.openxmlformats.org/drawingml/2006/table">
            <a:tbl>
              <a:tblPr>
                <a:noFill/>
                <a:tableStyleId>{1DD3659D-D1A0-4F66-A8BE-BAE72FF7928E}</a:tableStyleId>
              </a:tblPr>
              <a:tblGrid>
                <a:gridCol w="1856150">
                  <a:extLst>
                    <a:ext uri="{9D8B030D-6E8A-4147-A177-3AD203B41FA5}">
                      <a16:colId xmlns:a16="http://schemas.microsoft.com/office/drawing/2014/main" val="20000"/>
                    </a:ext>
                  </a:extLst>
                </a:gridCol>
                <a:gridCol w="3524300">
                  <a:extLst>
                    <a:ext uri="{9D8B030D-6E8A-4147-A177-3AD203B41FA5}">
                      <a16:colId xmlns:a16="http://schemas.microsoft.com/office/drawing/2014/main" val="20001"/>
                    </a:ext>
                  </a:extLst>
                </a:gridCol>
                <a:gridCol w="3285100">
                  <a:extLst>
                    <a:ext uri="{9D8B030D-6E8A-4147-A177-3AD203B41FA5}">
                      <a16:colId xmlns:a16="http://schemas.microsoft.com/office/drawing/2014/main" val="20002"/>
                    </a:ext>
                  </a:extLst>
                </a:gridCol>
              </a:tblGrid>
              <a:tr h="429775">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Parameter</a:t>
                      </a:r>
                      <a:endParaRPr sz="1800" b="1">
                        <a:latin typeface="PT Sans Narrow"/>
                        <a:ea typeface="PT Sans Narrow"/>
                        <a:cs typeface="PT Sans Narrow"/>
                        <a:sym typeface="PT Sans Narrow"/>
                      </a:endParaRPr>
                    </a:p>
                  </a:txBody>
                  <a:tcPr marL="91425" marR="91425" marT="91425" marB="91425">
                    <a:solidFill>
                      <a:srgbClr val="888888"/>
                    </a:solidFill>
                  </a:tcPr>
                </a:tc>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Faster Computer A</a:t>
                      </a:r>
                      <a:endParaRPr sz="1800" b="1">
                        <a:latin typeface="PT Sans Narrow"/>
                        <a:ea typeface="PT Sans Narrow"/>
                        <a:cs typeface="PT Sans Narrow"/>
                        <a:sym typeface="PT Sans Narrow"/>
                      </a:endParaRPr>
                    </a:p>
                  </a:txBody>
                  <a:tcPr marL="91425" marR="91425" marT="91425" marB="91425">
                    <a:solidFill>
                      <a:srgbClr val="888888"/>
                    </a:solidFill>
                  </a:tcPr>
                </a:tc>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Slower Computer B</a:t>
                      </a:r>
                      <a:endParaRPr sz="1800" b="1">
                        <a:latin typeface="PT Sans Narrow"/>
                        <a:ea typeface="PT Sans Narrow"/>
                        <a:cs typeface="PT Sans Narrow"/>
                        <a:sym typeface="PT Sans Narrow"/>
                      </a:endParaRPr>
                    </a:p>
                  </a:txBody>
                  <a:tcPr marL="91425" marR="91425" marT="91425" marB="91425">
                    <a:solidFill>
                      <a:srgbClr val="888888"/>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Speed</a:t>
                      </a:r>
                      <a:endParaRPr sz="1800" b="1">
                        <a:latin typeface="PT Sans Narrow"/>
                        <a:ea typeface="PT Sans Narrow"/>
                        <a:cs typeface="PT Sans Narrow"/>
                        <a:sym typeface="PT Sans Narrow"/>
                      </a:endParaRPr>
                    </a:p>
                  </a:txBody>
                  <a:tcPr marL="91425" marR="91425" marT="91425" marB="91425">
                    <a:solidFill>
                      <a:srgbClr val="888888"/>
                    </a:solidFill>
                  </a:tcPr>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Executes 10^10 Instructions per second</a:t>
                      </a:r>
                      <a:endParaRPr sz="1800">
                        <a:latin typeface="PT Sans Narrow"/>
                        <a:ea typeface="PT Sans Narrow"/>
                        <a:cs typeface="PT Sans Narrow"/>
                        <a:sym typeface="PT Sans Narrow"/>
                      </a:endParaRPr>
                    </a:p>
                  </a:txBody>
                  <a:tcPr marL="91425" marR="91425" marT="91425" marB="91425"/>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Executes 10^7 instructions per second</a:t>
                      </a:r>
                      <a:endParaRPr sz="1800">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Faster/Slower</a:t>
                      </a:r>
                      <a:endParaRPr sz="1800" b="1">
                        <a:latin typeface="PT Sans Narrow"/>
                        <a:ea typeface="PT Sans Narrow"/>
                        <a:cs typeface="PT Sans Narrow"/>
                        <a:sym typeface="PT Sans Narrow"/>
                      </a:endParaRPr>
                    </a:p>
                  </a:txBody>
                  <a:tcPr marL="91425" marR="91425" marT="91425" marB="91425">
                    <a:solidFill>
                      <a:srgbClr val="888888"/>
                    </a:solidFill>
                  </a:tcPr>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A is 1000 time faster than B</a:t>
                      </a:r>
                      <a:endParaRPr sz="1800">
                        <a:latin typeface="PT Sans Narrow"/>
                        <a:ea typeface="PT Sans Narrow"/>
                        <a:cs typeface="PT Sans Narrow"/>
                        <a:sym typeface="PT Sans Narrow"/>
                      </a:endParaRPr>
                    </a:p>
                  </a:txBody>
                  <a:tcPr marL="91425" marR="91425" marT="91425" marB="91425"/>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B is 1000 time slower than A</a:t>
                      </a:r>
                      <a:endParaRPr sz="1800">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Sorting algorithms run</a:t>
                      </a:r>
                      <a:endParaRPr sz="1800" b="1">
                        <a:latin typeface="PT Sans Narrow"/>
                        <a:ea typeface="PT Sans Narrow"/>
                        <a:cs typeface="PT Sans Narrow"/>
                        <a:sym typeface="PT Sans Narrow"/>
                      </a:endParaRPr>
                    </a:p>
                  </a:txBody>
                  <a:tcPr marL="91425" marR="91425" marT="91425" marB="91425">
                    <a:solidFill>
                      <a:srgbClr val="888888"/>
                    </a:solidFill>
                  </a:tcPr>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Insertion sort</a:t>
                      </a:r>
                      <a:endParaRPr sz="1800">
                        <a:latin typeface="PT Sans Narrow"/>
                        <a:ea typeface="PT Sans Narrow"/>
                        <a:cs typeface="PT Sans Narrow"/>
                        <a:sym typeface="PT Sans Narrow"/>
                      </a:endParaRPr>
                    </a:p>
                  </a:txBody>
                  <a:tcPr marL="91425" marR="91425" marT="91425" marB="91425"/>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Merge Sort</a:t>
                      </a:r>
                      <a:endParaRPr sz="1800">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Time complexity of Algorithm</a:t>
                      </a:r>
                      <a:endParaRPr sz="1800" b="1">
                        <a:latin typeface="PT Sans Narrow"/>
                        <a:ea typeface="PT Sans Narrow"/>
                        <a:cs typeface="PT Sans Narrow"/>
                        <a:sym typeface="PT Sans Narrow"/>
                      </a:endParaRPr>
                    </a:p>
                  </a:txBody>
                  <a:tcPr marL="91425" marR="91425" marT="91425" marB="91425">
                    <a:solidFill>
                      <a:srgbClr val="888888"/>
                    </a:solidFill>
                  </a:tcPr>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c1 * n^2</a:t>
                      </a:r>
                      <a:endParaRPr sz="1800">
                        <a:latin typeface="PT Sans Narrow"/>
                        <a:ea typeface="PT Sans Narrow"/>
                        <a:cs typeface="PT Sans Narrow"/>
                        <a:sym typeface="PT Sans Narrow"/>
                      </a:endParaRPr>
                    </a:p>
                  </a:txBody>
                  <a:tcPr marL="91425" marR="91425" marT="91425" marB="91425"/>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c2 * n * logn</a:t>
                      </a:r>
                      <a:endParaRPr sz="1800">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Value of Constant in time complexity</a:t>
                      </a:r>
                      <a:endParaRPr sz="1800" b="1">
                        <a:latin typeface="PT Sans Narrow"/>
                        <a:ea typeface="PT Sans Narrow"/>
                        <a:cs typeface="PT Sans Narrow"/>
                        <a:sym typeface="PT Sans Narrow"/>
                      </a:endParaRPr>
                    </a:p>
                  </a:txBody>
                  <a:tcPr marL="91425" marR="91425" marT="91425" marB="91425">
                    <a:solidFill>
                      <a:srgbClr val="888888"/>
                    </a:solidFill>
                  </a:tcPr>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c1 is 2</a:t>
                      </a:r>
                      <a:endParaRPr sz="1800">
                        <a:latin typeface="PT Sans Narrow"/>
                        <a:ea typeface="PT Sans Narrow"/>
                        <a:cs typeface="PT Sans Narrow"/>
                        <a:sym typeface="PT Sans Narrow"/>
                      </a:endParaRPr>
                    </a:p>
                  </a:txBody>
                  <a:tcPr marL="91425" marR="91425" marT="91425" marB="91425"/>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c2 is 50</a:t>
                      </a:r>
                      <a:endParaRPr sz="1800">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To Sort 10 Million Number (10^7)</a:t>
                      </a:r>
                      <a:endParaRPr sz="1800" b="1">
                        <a:latin typeface="PT Sans Narrow"/>
                        <a:ea typeface="PT Sans Narrow"/>
                        <a:cs typeface="PT Sans Narrow"/>
                        <a:sym typeface="PT Sans Narrow"/>
                      </a:endParaRPr>
                    </a:p>
                  </a:txBody>
                  <a:tcPr marL="91425" marR="91425" marT="91425" marB="91425">
                    <a:solidFill>
                      <a:srgbClr val="888888"/>
                    </a:solidFill>
                  </a:tcPr>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A takes 2. (10^7) ^ *2 instruction/ 10^10 instructions/second</a:t>
                      </a:r>
                      <a:endParaRPr sz="1800">
                        <a:latin typeface="PT Sans Narrow"/>
                        <a:ea typeface="PT Sans Narrow"/>
                        <a:cs typeface="PT Sans Narrow"/>
                        <a:sym typeface="PT Sans Narrow"/>
                      </a:endParaRPr>
                    </a:p>
                  </a:txBody>
                  <a:tcPr marL="91425" marR="91425" marT="91425" marB="91425"/>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B takes 50* (10^7) log 10^7 instruction / 10^7 instructions/second</a:t>
                      </a:r>
                      <a:endParaRPr sz="1800">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US" sz="1800" b="1">
                          <a:latin typeface="PT Sans Narrow"/>
                          <a:ea typeface="PT Sans Narrow"/>
                          <a:cs typeface="PT Sans Narrow"/>
                          <a:sym typeface="PT Sans Narrow"/>
                        </a:rPr>
                        <a:t>Time </a:t>
                      </a:r>
                      <a:endParaRPr sz="1800" b="1">
                        <a:latin typeface="PT Sans Narrow"/>
                        <a:ea typeface="PT Sans Narrow"/>
                        <a:cs typeface="PT Sans Narrow"/>
                        <a:sym typeface="PT Sans Narrow"/>
                      </a:endParaRPr>
                    </a:p>
                  </a:txBody>
                  <a:tcPr marL="91425" marR="91425" marT="91425" marB="91425">
                    <a:solidFill>
                      <a:srgbClr val="888888"/>
                    </a:solidFill>
                  </a:tcPr>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 20,000 second ( More than 5.5 Hours</a:t>
                      </a:r>
                      <a:endParaRPr sz="1800">
                        <a:latin typeface="PT Sans Narrow"/>
                        <a:ea typeface="PT Sans Narrow"/>
                        <a:cs typeface="PT Sans Narrow"/>
                        <a:sym typeface="PT Sans Narrow"/>
                      </a:endParaRPr>
                    </a:p>
                  </a:txBody>
                  <a:tcPr marL="91425" marR="91425" marT="91425" marB="91425"/>
                </a:tc>
                <a:tc>
                  <a:txBody>
                    <a:bodyPr/>
                    <a:lstStyle/>
                    <a:p>
                      <a:pPr marL="0" lvl="0" indent="0" algn="ctr" rtl="0">
                        <a:spcBef>
                          <a:spcPts val="0"/>
                        </a:spcBef>
                        <a:spcAft>
                          <a:spcPts val="0"/>
                        </a:spcAft>
                        <a:buNone/>
                      </a:pPr>
                      <a:r>
                        <a:rPr lang="en-US" sz="1800">
                          <a:latin typeface="PT Sans Narrow"/>
                          <a:ea typeface="PT Sans Narrow"/>
                          <a:cs typeface="PT Sans Narrow"/>
                          <a:sym typeface="PT Sans Narrow"/>
                        </a:rPr>
                        <a:t>~ 1163 Seconds (Less than 20 Minutes)</a:t>
                      </a:r>
                      <a:endParaRPr sz="1800">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3ed7d5e558_0_81"/>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a:t>Iterative Algorithm Design Issues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3ed7d5e558_0_75"/>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Iterative Algorithm Design Issues</a:t>
            </a:r>
            <a:endParaRPr/>
          </a:p>
        </p:txBody>
      </p:sp>
      <p:sp>
        <p:nvSpPr>
          <p:cNvPr id="200" name="Google Shape;200;g13ed7d5e558_0_75"/>
          <p:cNvSpPr txBox="1">
            <a:spLocks noGrp="1"/>
          </p:cNvSpPr>
          <p:nvPr>
            <p:ph type="body" idx="1"/>
          </p:nvPr>
        </p:nvSpPr>
        <p:spPr>
          <a:xfrm>
            <a:off x="311700" y="1688424"/>
            <a:ext cx="8520600" cy="47814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PT Sans Narrow"/>
              <a:buChar char="●"/>
            </a:pPr>
            <a:r>
              <a:rPr lang="en-US" sz="2200" dirty="0">
                <a:latin typeface="PT Sans Narrow"/>
                <a:ea typeface="PT Sans Narrow"/>
                <a:cs typeface="PT Sans Narrow"/>
                <a:sym typeface="PT Sans Narrow"/>
              </a:rPr>
              <a:t>Characteristics of most of the common and real-life algorithms, that is, they have at least one iterative component or a loop. </a:t>
            </a:r>
            <a:endParaRPr sz="2200" dirty="0">
              <a:latin typeface="PT Sans Narrow"/>
              <a:ea typeface="PT Sans Narrow"/>
              <a:cs typeface="PT Sans Narrow"/>
              <a:sym typeface="PT Sans Narrow"/>
            </a:endParaRPr>
          </a:p>
          <a:p>
            <a:pPr marL="457200" lvl="0" indent="-368300" algn="l" rtl="0">
              <a:lnSpc>
                <a:spcPct val="115000"/>
              </a:lnSpc>
              <a:spcBef>
                <a:spcPts val="0"/>
              </a:spcBef>
              <a:spcAft>
                <a:spcPts val="0"/>
              </a:spcAft>
              <a:buSzPts val="2200"/>
              <a:buFont typeface="PT Sans Narrow"/>
              <a:buChar char="●"/>
            </a:pPr>
            <a:r>
              <a:rPr lang="en-US" sz="2200" dirty="0">
                <a:latin typeface="PT Sans Narrow"/>
                <a:ea typeface="PT Sans Narrow"/>
                <a:cs typeface="PT Sans Narrow"/>
                <a:sym typeface="PT Sans Narrow"/>
              </a:rPr>
              <a:t>the idea is that a part of the algorithm statements will be executed repeatedly thousands or even millions of times. </a:t>
            </a:r>
            <a:endParaRPr sz="2200" dirty="0">
              <a:latin typeface="PT Sans Narrow"/>
              <a:ea typeface="PT Sans Narrow"/>
              <a:cs typeface="PT Sans Narrow"/>
              <a:sym typeface="PT Sans Narrow"/>
            </a:endParaRPr>
          </a:p>
          <a:p>
            <a:pPr marL="457200" lvl="0" indent="-368300" algn="l" rtl="0">
              <a:lnSpc>
                <a:spcPct val="115000"/>
              </a:lnSpc>
              <a:spcBef>
                <a:spcPts val="0"/>
              </a:spcBef>
              <a:spcAft>
                <a:spcPts val="0"/>
              </a:spcAft>
              <a:buSzPts val="2200"/>
              <a:buFont typeface="PT Sans Narrow"/>
              <a:buChar char="●"/>
            </a:pPr>
            <a:r>
              <a:rPr lang="en-US" sz="2200" dirty="0">
                <a:latin typeface="PT Sans Narrow"/>
                <a:ea typeface="PT Sans Narrow"/>
                <a:cs typeface="PT Sans Narrow"/>
                <a:sym typeface="PT Sans Narrow"/>
              </a:rPr>
              <a:t>Even a small amount of excess time spent within the loop can lead to a major loss in the efficiency of the algorithm. </a:t>
            </a:r>
            <a:endParaRPr sz="2200" dirty="0">
              <a:latin typeface="PT Sans Narrow"/>
              <a:ea typeface="PT Sans Narrow"/>
              <a:cs typeface="PT Sans Narrow"/>
              <a:sym typeface="PT Sans Narrow"/>
            </a:endParaRPr>
          </a:p>
          <a:p>
            <a:pPr marL="457200" lvl="0" indent="-368300" algn="l" rtl="0">
              <a:lnSpc>
                <a:spcPct val="115000"/>
              </a:lnSpc>
              <a:spcBef>
                <a:spcPts val="0"/>
              </a:spcBef>
              <a:spcAft>
                <a:spcPts val="0"/>
              </a:spcAft>
              <a:buSzPts val="2200"/>
              <a:buFont typeface="PT Sans Narrow"/>
              <a:buChar char="●"/>
            </a:pPr>
            <a:r>
              <a:rPr lang="en-US" sz="2200" dirty="0">
                <a:latin typeface="PT Sans Narrow"/>
                <a:ea typeface="PT Sans Narrow"/>
                <a:cs typeface="PT Sans Narrow"/>
                <a:sym typeface="PT Sans Narrow"/>
              </a:rPr>
              <a:t>The situation can even be worse if there are loops within loops or nested iterations. </a:t>
            </a:r>
            <a:endParaRPr sz="2200" dirty="0">
              <a:latin typeface="PT Sans Narrow"/>
              <a:ea typeface="PT Sans Narrow"/>
              <a:cs typeface="PT Sans Narrow"/>
              <a:sym typeface="PT Sans Narrow"/>
            </a:endParaRPr>
          </a:p>
          <a:p>
            <a:pPr marL="457200" lvl="0" indent="-368300" algn="l" rtl="0">
              <a:lnSpc>
                <a:spcPct val="115000"/>
              </a:lnSpc>
              <a:spcBef>
                <a:spcPts val="0"/>
              </a:spcBef>
              <a:spcAft>
                <a:spcPts val="0"/>
              </a:spcAft>
              <a:buSzPts val="2200"/>
              <a:buFont typeface="PT Sans Narrow"/>
              <a:buChar char="●"/>
            </a:pPr>
            <a:r>
              <a:rPr lang="en-US" sz="2200" dirty="0">
                <a:latin typeface="PT Sans Narrow"/>
                <a:ea typeface="PT Sans Narrow"/>
                <a:cs typeface="PT Sans Narrow"/>
                <a:sym typeface="PT Sans Narrow"/>
              </a:rPr>
              <a:t>There are algorithms in which the depth of nesting itself is controlled by an outer loop! </a:t>
            </a:r>
            <a:endParaRPr sz="2200" dirty="0">
              <a:latin typeface="PT Sans Narrow"/>
              <a:ea typeface="PT Sans Narrow"/>
              <a:cs typeface="PT Sans Narrow"/>
              <a:sym typeface="PT Sans Narrow"/>
            </a:endParaRPr>
          </a:p>
          <a:p>
            <a:pPr marL="457200" lvl="0" indent="-368300" algn="l" rtl="0">
              <a:lnSpc>
                <a:spcPct val="115000"/>
              </a:lnSpc>
              <a:spcBef>
                <a:spcPts val="0"/>
              </a:spcBef>
              <a:spcAft>
                <a:spcPts val="0"/>
              </a:spcAft>
              <a:buSzPts val="2200"/>
              <a:buFont typeface="PT Sans Narrow"/>
              <a:buChar char="●"/>
            </a:pPr>
            <a:r>
              <a:rPr lang="en-US" sz="2200" dirty="0">
                <a:latin typeface="PT Sans Narrow"/>
                <a:ea typeface="PT Sans Narrow"/>
                <a:cs typeface="PT Sans Narrow"/>
                <a:sym typeface="PT Sans Narrow"/>
              </a:rPr>
              <a:t>The iterative components or loops are thus a major contributor to (in)efficiencies of algorithms.</a:t>
            </a:r>
            <a:endParaRPr sz="2200" dirty="0">
              <a:latin typeface="PT Sans Narrow"/>
              <a:ea typeface="PT Sans Narrow"/>
              <a:cs typeface="PT Sans Narrow"/>
              <a:sym typeface="PT Sans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3ed7d5e558_0_87"/>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Problem Solving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351282" algn="just" rtl="0">
              <a:spcBef>
                <a:spcPts val="0"/>
              </a:spcBef>
              <a:spcAft>
                <a:spcPts val="0"/>
              </a:spcAft>
              <a:buSzPts val="3336"/>
              <a:buChar char="●"/>
            </a:pPr>
            <a:r>
              <a:rPr lang="en-US" sz="3300" b="1" dirty="0">
                <a:latin typeface="PT Sans Narrow"/>
                <a:ea typeface="PT Sans Narrow"/>
                <a:cs typeface="PT Sans Narrow"/>
                <a:sym typeface="PT Sans Narrow"/>
              </a:rPr>
              <a:t>Problem solving</a:t>
            </a:r>
            <a:r>
              <a:rPr lang="en-US" sz="3300" dirty="0">
                <a:latin typeface="PT Sans Narrow"/>
                <a:ea typeface="PT Sans Narrow"/>
                <a:cs typeface="PT Sans Narrow"/>
                <a:sym typeface="PT Sans Narrow"/>
              </a:rPr>
              <a:t> is the application of ideas, skills, or information to achieve the solution to a problem or to reach a desired outcome. Let's talk about different types of problems and different types of solutions.</a:t>
            </a:r>
            <a:endParaRPr sz="3300" dirty="0">
              <a:latin typeface="PT Sans Narrow"/>
              <a:ea typeface="PT Sans Narrow"/>
              <a:cs typeface="PT Sans Narrow"/>
              <a:sym typeface="PT Sans Narrow"/>
            </a:endParaRPr>
          </a:p>
        </p:txBody>
      </p:sp>
      <p:sp>
        <p:nvSpPr>
          <p:cNvPr id="220" name="Google Shape;2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dirty="0"/>
              <a:t>What is Problem Solving?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65760" lvl="0" indent="-313182" algn="l" rtl="0">
              <a:spcBef>
                <a:spcPts val="0"/>
              </a:spcBef>
              <a:spcAft>
                <a:spcPts val="0"/>
              </a:spcAft>
              <a:buSzPts val="2736"/>
              <a:buChar char="●"/>
            </a:pPr>
            <a:r>
              <a:rPr lang="en-US" sz="2700" dirty="0">
                <a:latin typeface="Cambria" panose="02040503050406030204" pitchFamily="18" charset="0"/>
                <a:ea typeface="PT Sans Narrow"/>
                <a:cs typeface="PT Sans Narrow"/>
                <a:sym typeface="PT Sans Narrow"/>
              </a:rPr>
              <a:t>A </a:t>
            </a:r>
            <a:r>
              <a:rPr lang="en-US" sz="2700" b="1" dirty="0">
                <a:latin typeface="Cambria" panose="02040503050406030204" pitchFamily="18" charset="0"/>
                <a:ea typeface="PT Sans Narrow"/>
                <a:cs typeface="PT Sans Narrow"/>
                <a:sym typeface="PT Sans Narrow"/>
              </a:rPr>
              <a:t>well-defined problem</a:t>
            </a:r>
            <a:r>
              <a:rPr lang="en-US" sz="2700" dirty="0">
                <a:latin typeface="Cambria" panose="02040503050406030204" pitchFamily="18" charset="0"/>
                <a:ea typeface="PT Sans Narrow"/>
                <a:cs typeface="PT Sans Narrow"/>
                <a:sym typeface="PT Sans Narrow"/>
              </a:rPr>
              <a:t> is one that has a clear goal or solution, and problem solving strategies are easily developed. In contrast,</a:t>
            </a:r>
            <a:endParaRPr sz="2700" dirty="0">
              <a:latin typeface="Cambria" panose="02040503050406030204" pitchFamily="18" charset="0"/>
              <a:ea typeface="PT Sans Narrow"/>
              <a:cs typeface="PT Sans Narrow"/>
              <a:sym typeface="PT Sans Narrow"/>
            </a:endParaRPr>
          </a:p>
          <a:p>
            <a:pPr marL="365760" lvl="0" indent="-313182" algn="l" rtl="0">
              <a:spcBef>
                <a:spcPts val="400"/>
              </a:spcBef>
              <a:spcAft>
                <a:spcPts val="0"/>
              </a:spcAft>
              <a:buSzPts val="2736"/>
              <a:buChar char="●"/>
            </a:pPr>
            <a:r>
              <a:rPr lang="en-US" sz="2700" b="1" dirty="0">
                <a:latin typeface="Cambria" panose="02040503050406030204" pitchFamily="18" charset="0"/>
                <a:ea typeface="PT Sans Narrow"/>
                <a:cs typeface="PT Sans Narrow"/>
                <a:sym typeface="PT Sans Narrow"/>
              </a:rPr>
              <a:t>poorly-defined problem</a:t>
            </a:r>
            <a:r>
              <a:rPr lang="en-US" sz="2700" dirty="0">
                <a:latin typeface="Cambria" panose="02040503050406030204" pitchFamily="18" charset="0"/>
                <a:ea typeface="PT Sans Narrow"/>
                <a:cs typeface="PT Sans Narrow"/>
                <a:sym typeface="PT Sans Narrow"/>
              </a:rPr>
              <a:t> is the opposite. It's one that is unclear, abstract, or confusing, and that does not have a clear problem solving strategy.</a:t>
            </a:r>
            <a:endParaRPr sz="2700" dirty="0">
              <a:latin typeface="Cambria" panose="02040503050406030204" pitchFamily="18" charset="0"/>
              <a:ea typeface="PT Sans Narrow"/>
              <a:cs typeface="PT Sans Narrow"/>
              <a:sym typeface="PT Sans Narrow"/>
            </a:endParaRPr>
          </a:p>
          <a:p>
            <a:pPr marL="365760" lvl="0" indent="-313182" algn="l" rtl="0">
              <a:spcBef>
                <a:spcPts val="400"/>
              </a:spcBef>
              <a:spcAft>
                <a:spcPts val="0"/>
              </a:spcAft>
              <a:buSzPts val="2736"/>
              <a:buChar char="●"/>
            </a:pPr>
            <a:r>
              <a:rPr lang="en-US" sz="2700" b="1" dirty="0">
                <a:latin typeface="Cambria" panose="02040503050406030204" pitchFamily="18" charset="0"/>
                <a:ea typeface="PT Sans Narrow"/>
                <a:cs typeface="PT Sans Narrow"/>
                <a:sym typeface="PT Sans Narrow"/>
              </a:rPr>
              <a:t>routine problem</a:t>
            </a:r>
            <a:r>
              <a:rPr lang="en-US" sz="2700" dirty="0">
                <a:latin typeface="Cambria" panose="02040503050406030204" pitchFamily="18" charset="0"/>
                <a:ea typeface="PT Sans Narrow"/>
                <a:cs typeface="PT Sans Narrow"/>
                <a:sym typeface="PT Sans Narrow"/>
              </a:rPr>
              <a:t> is one that is typical and has a simple solution. In contrast,</a:t>
            </a:r>
            <a:endParaRPr sz="2700" dirty="0">
              <a:latin typeface="Cambria" panose="02040503050406030204" pitchFamily="18" charset="0"/>
              <a:ea typeface="PT Sans Narrow"/>
              <a:cs typeface="PT Sans Narrow"/>
              <a:sym typeface="PT Sans Narrow"/>
            </a:endParaRPr>
          </a:p>
          <a:p>
            <a:pPr marL="365760" lvl="0" indent="-313182" algn="l" rtl="0">
              <a:spcBef>
                <a:spcPts val="400"/>
              </a:spcBef>
              <a:spcAft>
                <a:spcPts val="0"/>
              </a:spcAft>
              <a:buSzPts val="2736"/>
              <a:buChar char="●"/>
            </a:pPr>
            <a:r>
              <a:rPr lang="en-US" sz="2700" dirty="0">
                <a:latin typeface="Cambria" panose="02040503050406030204" pitchFamily="18" charset="0"/>
                <a:ea typeface="PT Sans Narrow"/>
                <a:cs typeface="PT Sans Narrow"/>
                <a:sym typeface="PT Sans Narrow"/>
              </a:rPr>
              <a:t> </a:t>
            </a:r>
            <a:r>
              <a:rPr lang="en-US" sz="2700" b="1" dirty="0">
                <a:latin typeface="Cambria" panose="02040503050406030204" pitchFamily="18" charset="0"/>
                <a:ea typeface="PT Sans Narrow"/>
                <a:cs typeface="PT Sans Narrow"/>
                <a:sym typeface="PT Sans Narrow"/>
              </a:rPr>
              <a:t>non-routine problem</a:t>
            </a:r>
            <a:r>
              <a:rPr lang="en-US" sz="2700" dirty="0">
                <a:latin typeface="Cambria" panose="02040503050406030204" pitchFamily="18" charset="0"/>
                <a:ea typeface="PT Sans Narrow"/>
                <a:cs typeface="PT Sans Narrow"/>
                <a:sym typeface="PT Sans Narrow"/>
              </a:rPr>
              <a:t> is more abstract or subjective and requires a strategy to solve.</a:t>
            </a:r>
            <a:endParaRPr sz="2700" dirty="0">
              <a:latin typeface="Cambria" panose="02040503050406030204" pitchFamily="18" charset="0"/>
              <a:ea typeface="PT Sans Narrow"/>
              <a:cs typeface="PT Sans Narrow"/>
              <a:sym typeface="PT Sans Narrow"/>
            </a:endParaRPr>
          </a:p>
        </p:txBody>
      </p:sp>
      <p:sp>
        <p:nvSpPr>
          <p:cNvPr id="226" name="Google Shape;2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dirty="0"/>
              <a:t>Types of Problems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3c6c7de6a0_0_205"/>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Outline</a:t>
            </a:r>
            <a:endParaRPr/>
          </a:p>
        </p:txBody>
      </p:sp>
      <p:sp>
        <p:nvSpPr>
          <p:cNvPr id="95" name="Google Shape;95;g13c6c7de6a0_0_205"/>
          <p:cNvSpPr txBox="1">
            <a:spLocks noGrp="1"/>
          </p:cNvSpPr>
          <p:nvPr>
            <p:ph type="body" idx="1"/>
          </p:nvPr>
        </p:nvSpPr>
        <p:spPr>
          <a:xfrm>
            <a:off x="311700" y="1688433"/>
            <a:ext cx="8520600" cy="44037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0"/>
              </a:spcBef>
              <a:spcAft>
                <a:spcPts val="0"/>
              </a:spcAft>
              <a:buSzPts val="2100"/>
              <a:buFont typeface="PT Sans Narrow"/>
              <a:buChar char="❏"/>
            </a:pPr>
            <a:r>
              <a:rPr lang="en-US" sz="2100" b="1">
                <a:latin typeface="PT Sans Narrow"/>
                <a:ea typeface="PT Sans Narrow"/>
                <a:cs typeface="PT Sans Narrow"/>
                <a:sym typeface="PT Sans Narrow"/>
              </a:rPr>
              <a:t>Algorithm: The Role of Algorithms in Computing - What are algorithms</a:t>
            </a:r>
            <a:endParaRPr sz="2100" b="1">
              <a:latin typeface="PT Sans Narrow"/>
              <a:ea typeface="PT Sans Narrow"/>
              <a:cs typeface="PT Sans Narrow"/>
              <a:sym typeface="PT Sans Narrow"/>
            </a:endParaRPr>
          </a:p>
          <a:p>
            <a:pPr marL="457200" lvl="0" indent="-361950" algn="l" rtl="0">
              <a:lnSpc>
                <a:spcPct val="150000"/>
              </a:lnSpc>
              <a:spcBef>
                <a:spcPts val="0"/>
              </a:spcBef>
              <a:spcAft>
                <a:spcPts val="0"/>
              </a:spcAft>
              <a:buSzPts val="2100"/>
              <a:buFont typeface="PT Sans Narrow"/>
              <a:buChar char="❏"/>
            </a:pPr>
            <a:r>
              <a:rPr lang="en-US" sz="2100" b="1">
                <a:latin typeface="PT Sans Narrow"/>
                <a:ea typeface="PT Sans Narrow"/>
                <a:cs typeface="PT Sans Narrow"/>
                <a:sym typeface="PT Sans Narrow"/>
              </a:rPr>
              <a:t>Algorithms as technology, </a:t>
            </a:r>
            <a:endParaRPr sz="2100" b="1">
              <a:latin typeface="PT Sans Narrow"/>
              <a:ea typeface="PT Sans Narrow"/>
              <a:cs typeface="PT Sans Narrow"/>
              <a:sym typeface="PT Sans Narrow"/>
            </a:endParaRPr>
          </a:p>
          <a:p>
            <a:pPr marL="457200" lvl="0" indent="-361950" algn="l" rtl="0">
              <a:lnSpc>
                <a:spcPct val="150000"/>
              </a:lnSpc>
              <a:spcBef>
                <a:spcPts val="0"/>
              </a:spcBef>
              <a:spcAft>
                <a:spcPts val="0"/>
              </a:spcAft>
              <a:buSzPts val="2100"/>
              <a:buFont typeface="PT Sans Narrow"/>
              <a:buChar char="❏"/>
            </a:pPr>
            <a:r>
              <a:rPr lang="en-US" sz="2100" b="1">
                <a:latin typeface="PT Sans Narrow"/>
                <a:ea typeface="PT Sans Narrow"/>
                <a:cs typeface="PT Sans Narrow"/>
                <a:sym typeface="PT Sans Narrow"/>
              </a:rPr>
              <a:t>Evolution of Algorithms, </a:t>
            </a:r>
            <a:endParaRPr sz="2100" b="1">
              <a:latin typeface="PT Sans Narrow"/>
              <a:ea typeface="PT Sans Narrow"/>
              <a:cs typeface="PT Sans Narrow"/>
              <a:sym typeface="PT Sans Narrow"/>
            </a:endParaRPr>
          </a:p>
          <a:p>
            <a:pPr marL="457200" lvl="0" indent="-361950" algn="l" rtl="0">
              <a:lnSpc>
                <a:spcPct val="150000"/>
              </a:lnSpc>
              <a:spcBef>
                <a:spcPts val="0"/>
              </a:spcBef>
              <a:spcAft>
                <a:spcPts val="0"/>
              </a:spcAft>
              <a:buSzPts val="2100"/>
              <a:buFont typeface="PT Sans Narrow"/>
              <a:buChar char="❏"/>
            </a:pPr>
            <a:r>
              <a:rPr lang="en-US" sz="2100" b="1">
                <a:latin typeface="PT Sans Narrow"/>
                <a:ea typeface="PT Sans Narrow"/>
                <a:cs typeface="PT Sans Narrow"/>
                <a:sym typeface="PT Sans Narrow"/>
              </a:rPr>
              <a:t>Design of Algorithm, </a:t>
            </a:r>
            <a:endParaRPr sz="2100" b="1">
              <a:latin typeface="PT Sans Narrow"/>
              <a:ea typeface="PT Sans Narrow"/>
              <a:cs typeface="PT Sans Narrow"/>
              <a:sym typeface="PT Sans Narrow"/>
            </a:endParaRPr>
          </a:p>
          <a:p>
            <a:pPr marL="457200" lvl="0" indent="-361950" algn="l" rtl="0">
              <a:lnSpc>
                <a:spcPct val="150000"/>
              </a:lnSpc>
              <a:spcBef>
                <a:spcPts val="0"/>
              </a:spcBef>
              <a:spcAft>
                <a:spcPts val="0"/>
              </a:spcAft>
              <a:buSzPts val="2100"/>
              <a:buFont typeface="PT Sans Narrow"/>
              <a:buChar char="❏"/>
            </a:pPr>
            <a:r>
              <a:rPr lang="en-US" sz="2100" b="1">
                <a:latin typeface="PT Sans Narrow"/>
                <a:ea typeface="PT Sans Narrow"/>
                <a:cs typeface="PT Sans Narrow"/>
                <a:sym typeface="PT Sans Narrow"/>
              </a:rPr>
              <a:t>Need of Correctness of Algorithm,</a:t>
            </a:r>
            <a:endParaRPr sz="2100" b="1">
              <a:latin typeface="PT Sans Narrow"/>
              <a:ea typeface="PT Sans Narrow"/>
              <a:cs typeface="PT Sans Narrow"/>
              <a:sym typeface="PT Sans Narrow"/>
            </a:endParaRPr>
          </a:p>
          <a:p>
            <a:pPr marL="457200" lvl="0" indent="-361950" algn="l" rtl="0">
              <a:lnSpc>
                <a:spcPct val="150000"/>
              </a:lnSpc>
              <a:spcBef>
                <a:spcPts val="0"/>
              </a:spcBef>
              <a:spcAft>
                <a:spcPts val="0"/>
              </a:spcAft>
              <a:buSzPts val="2100"/>
              <a:buFont typeface="PT Sans Narrow"/>
              <a:buChar char="❏"/>
            </a:pPr>
            <a:r>
              <a:rPr lang="en-US" sz="2100" b="1">
                <a:latin typeface="PT Sans Narrow"/>
                <a:ea typeface="PT Sans Narrow"/>
                <a:cs typeface="PT Sans Narrow"/>
                <a:sym typeface="PT Sans Narrow"/>
              </a:rPr>
              <a:t>Confirming correctness of Algorithm – sample examples, </a:t>
            </a:r>
            <a:endParaRPr sz="2100" b="1">
              <a:latin typeface="PT Sans Narrow"/>
              <a:ea typeface="PT Sans Narrow"/>
              <a:cs typeface="PT Sans Narrow"/>
              <a:sym typeface="PT Sans Narrow"/>
            </a:endParaRPr>
          </a:p>
          <a:p>
            <a:pPr marL="457200" lvl="0" indent="-361950" algn="l" rtl="0">
              <a:lnSpc>
                <a:spcPct val="150000"/>
              </a:lnSpc>
              <a:spcBef>
                <a:spcPts val="0"/>
              </a:spcBef>
              <a:spcAft>
                <a:spcPts val="0"/>
              </a:spcAft>
              <a:buSzPts val="2100"/>
              <a:buFont typeface="PT Sans Narrow"/>
              <a:buChar char="❏"/>
            </a:pPr>
            <a:r>
              <a:rPr lang="en-US" sz="2100" b="1">
                <a:latin typeface="PT Sans Narrow"/>
                <a:ea typeface="PT Sans Narrow"/>
                <a:cs typeface="PT Sans Narrow"/>
                <a:sym typeface="PT Sans Narrow"/>
              </a:rPr>
              <a:t>Iterative algorithm design issues.</a:t>
            </a:r>
            <a:endParaRPr sz="2100" b="1">
              <a:latin typeface="PT Sans Narrow"/>
              <a:ea typeface="PT Sans Narrow"/>
              <a:cs typeface="PT Sans Narrow"/>
              <a:sym typeface="PT Sans Narrow"/>
            </a:endParaRPr>
          </a:p>
          <a:p>
            <a:pPr marL="457200" lvl="0" indent="-361950" algn="l" rtl="0">
              <a:lnSpc>
                <a:spcPct val="150000"/>
              </a:lnSpc>
              <a:spcBef>
                <a:spcPts val="0"/>
              </a:spcBef>
              <a:spcAft>
                <a:spcPts val="0"/>
              </a:spcAft>
              <a:buSzPts val="2100"/>
              <a:buFont typeface="PT Sans Narrow"/>
              <a:buChar char="❏"/>
            </a:pPr>
            <a:r>
              <a:rPr lang="en-US" sz="2100" b="1">
                <a:latin typeface="PT Sans Narrow"/>
                <a:ea typeface="PT Sans Narrow"/>
                <a:cs typeface="PT Sans Narrow"/>
                <a:sym typeface="PT Sans Narrow"/>
              </a:rPr>
              <a:t>Problem solving Principles: Classification of problem, problem solving strategies, </a:t>
            </a:r>
            <a:endParaRPr sz="2100" b="1">
              <a:latin typeface="PT Sans Narrow"/>
              <a:ea typeface="PT Sans Narrow"/>
              <a:cs typeface="PT Sans Narrow"/>
              <a:sym typeface="PT Sans Narrow"/>
            </a:endParaRPr>
          </a:p>
          <a:p>
            <a:pPr marL="457200" lvl="0" indent="-361950" algn="l" rtl="0">
              <a:lnSpc>
                <a:spcPct val="150000"/>
              </a:lnSpc>
              <a:spcBef>
                <a:spcPts val="0"/>
              </a:spcBef>
              <a:spcAft>
                <a:spcPts val="0"/>
              </a:spcAft>
              <a:buSzPts val="2100"/>
              <a:buFont typeface="PT Sans Narrow"/>
              <a:buChar char="❏"/>
            </a:pPr>
            <a:r>
              <a:rPr lang="en-US" sz="2100" b="1">
                <a:latin typeface="PT Sans Narrow"/>
                <a:ea typeface="PT Sans Narrow"/>
                <a:cs typeface="PT Sans Narrow"/>
                <a:sym typeface="PT Sans Narrow"/>
              </a:rPr>
              <a:t>classification of time complexities (linear, logarithmic etc.)</a:t>
            </a:r>
            <a:endParaRPr sz="2100" b="1">
              <a:latin typeface="PT Sans Narrow"/>
              <a:ea typeface="PT Sans Narrow"/>
              <a:cs typeface="PT Sans Narrow"/>
              <a:sym typeface="PT Sans Narrow"/>
            </a:endParaRPr>
          </a:p>
          <a:p>
            <a:pPr marL="457200" lvl="0" indent="0" algn="l" rtl="0">
              <a:lnSpc>
                <a:spcPct val="150000"/>
              </a:lnSpc>
              <a:spcBef>
                <a:spcPts val="1200"/>
              </a:spcBef>
              <a:spcAft>
                <a:spcPts val="1200"/>
              </a:spcAft>
              <a:buNone/>
            </a:pPr>
            <a:endParaRPr sz="2100" b="1">
              <a:latin typeface="PT Sans Narrow"/>
              <a:ea typeface="PT Sans Narrow"/>
              <a:cs typeface="PT Sans Narrow"/>
              <a:sym typeface="PT Sans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
          <p:cNvSpPr txBox="1">
            <a:spLocks noGrp="1"/>
          </p:cNvSpPr>
          <p:nvPr>
            <p:ph type="body" idx="1"/>
          </p:nvPr>
        </p:nvSpPr>
        <p:spPr>
          <a:xfrm>
            <a:off x="457200" y="1260611"/>
            <a:ext cx="8229600" cy="5497541"/>
          </a:xfrm>
          <a:prstGeom prst="rect">
            <a:avLst/>
          </a:prstGeom>
          <a:noFill/>
          <a:ln>
            <a:noFill/>
          </a:ln>
        </p:spPr>
        <p:txBody>
          <a:bodyPr spcFirstLastPara="1" wrap="square" lIns="91425" tIns="45700" rIns="91425" bIns="45700" anchor="t" anchorCtr="0">
            <a:noAutofit/>
          </a:bodyPr>
          <a:lstStyle/>
          <a:p>
            <a:pPr marL="365760" lvl="0" indent="-328297" algn="l" rtl="0">
              <a:spcBef>
                <a:spcPts val="0"/>
              </a:spcBef>
              <a:spcAft>
                <a:spcPts val="0"/>
              </a:spcAft>
              <a:buSzPts val="2836"/>
              <a:buChar char="●"/>
            </a:pPr>
            <a:r>
              <a:rPr lang="en-US" sz="2800" dirty="0">
                <a:latin typeface="Cambria" panose="02040503050406030204" pitchFamily="18" charset="0"/>
                <a:ea typeface="PT Sans Narrow"/>
                <a:cs typeface="PT Sans Narrow"/>
                <a:sym typeface="PT Sans Narrow"/>
              </a:rPr>
              <a:t>The first strategy you might try when solving a routine problem is called an </a:t>
            </a:r>
            <a:r>
              <a:rPr lang="en-US" sz="2800" b="1" dirty="0">
                <a:solidFill>
                  <a:srgbClr val="FF0000"/>
                </a:solidFill>
                <a:latin typeface="Cambria" panose="02040503050406030204" pitchFamily="18" charset="0"/>
                <a:ea typeface="PT Sans Narrow"/>
                <a:cs typeface="PT Sans Narrow"/>
                <a:sym typeface="PT Sans Narrow"/>
              </a:rPr>
              <a:t>algorithm</a:t>
            </a:r>
            <a:r>
              <a:rPr lang="en-US" sz="2800" dirty="0">
                <a:solidFill>
                  <a:srgbClr val="FF0000"/>
                </a:solidFill>
                <a:latin typeface="Cambria" panose="02040503050406030204" pitchFamily="18" charset="0"/>
                <a:ea typeface="PT Sans Narrow"/>
                <a:cs typeface="PT Sans Narrow"/>
                <a:sym typeface="PT Sans Narrow"/>
              </a:rPr>
              <a:t>. </a:t>
            </a:r>
            <a:r>
              <a:rPr lang="en-US" sz="2800" dirty="0">
                <a:latin typeface="Cambria" panose="02040503050406030204" pitchFamily="18" charset="0"/>
                <a:ea typeface="PT Sans Narrow"/>
                <a:cs typeface="PT Sans Narrow"/>
                <a:sym typeface="PT Sans Narrow"/>
              </a:rPr>
              <a:t>Algorithms are step-by-step strategies or processes for how to solve a problem or achieve a goal. </a:t>
            </a:r>
            <a:endParaRPr sz="2800" dirty="0">
              <a:latin typeface="Cambria" panose="02040503050406030204" pitchFamily="18" charset="0"/>
              <a:ea typeface="PT Sans Narrow"/>
              <a:cs typeface="PT Sans Narrow"/>
              <a:sym typeface="PT Sans Narrow"/>
            </a:endParaRPr>
          </a:p>
          <a:p>
            <a:pPr marL="365760" lvl="0" indent="-328297" algn="l" rtl="0">
              <a:spcBef>
                <a:spcPts val="400"/>
              </a:spcBef>
              <a:spcAft>
                <a:spcPts val="0"/>
              </a:spcAft>
              <a:buSzPts val="2836"/>
              <a:buChar char="●"/>
            </a:pPr>
            <a:r>
              <a:rPr lang="en-US" sz="2800" dirty="0">
                <a:latin typeface="Cambria" panose="02040503050406030204" pitchFamily="18" charset="0"/>
                <a:ea typeface="PT Sans Narrow"/>
                <a:cs typeface="PT Sans Narrow"/>
                <a:sym typeface="PT Sans Narrow"/>
              </a:rPr>
              <a:t>Another solution that many people use to solve problems is called </a:t>
            </a:r>
            <a:r>
              <a:rPr lang="en-US" sz="2800" b="1" dirty="0">
                <a:solidFill>
                  <a:srgbClr val="FF0000"/>
                </a:solidFill>
                <a:latin typeface="Cambria" panose="02040503050406030204" pitchFamily="18" charset="0"/>
                <a:ea typeface="PT Sans Narrow"/>
                <a:cs typeface="PT Sans Narrow"/>
                <a:sym typeface="PT Sans Narrow"/>
              </a:rPr>
              <a:t>heuristics</a:t>
            </a:r>
            <a:r>
              <a:rPr lang="en-US" sz="2800" dirty="0">
                <a:solidFill>
                  <a:srgbClr val="FF0000"/>
                </a:solidFill>
                <a:latin typeface="Cambria" panose="02040503050406030204" pitchFamily="18" charset="0"/>
                <a:ea typeface="PT Sans Narrow"/>
                <a:cs typeface="PT Sans Narrow"/>
                <a:sym typeface="PT Sans Narrow"/>
              </a:rPr>
              <a:t>.</a:t>
            </a:r>
            <a:r>
              <a:rPr lang="en-US" sz="2800" dirty="0">
                <a:latin typeface="Cambria" panose="02040503050406030204" pitchFamily="18" charset="0"/>
                <a:ea typeface="PT Sans Narrow"/>
                <a:cs typeface="PT Sans Narrow"/>
                <a:sym typeface="PT Sans Narrow"/>
              </a:rPr>
              <a:t> Heuristics are general strategies used to make quick, short-cut solutions to problems that sometimes lead to solutions but sometimes lead to errors. Heuristics are based on past experiences.</a:t>
            </a:r>
            <a:endParaRPr sz="2800" dirty="0">
              <a:latin typeface="Cambria" panose="02040503050406030204" pitchFamily="18" charset="0"/>
              <a:ea typeface="PT Sans Narrow"/>
              <a:cs typeface="PT Sans Narrow"/>
              <a:sym typeface="PT Sans Narrow"/>
            </a:endParaRPr>
          </a:p>
          <a:p>
            <a:pPr marL="365760" lvl="0" indent="-148211" algn="l" rtl="0">
              <a:spcBef>
                <a:spcPts val="400"/>
              </a:spcBef>
              <a:spcAft>
                <a:spcPts val="0"/>
              </a:spcAft>
              <a:buSzPts val="1836"/>
              <a:buNone/>
            </a:pPr>
            <a:endParaRPr dirty="0"/>
          </a:p>
        </p:txBody>
      </p:sp>
      <p:sp>
        <p:nvSpPr>
          <p:cNvPr id="232" name="Google Shape;23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Problem solving Strategies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6"/>
          <p:cNvSpPr txBox="1">
            <a:spLocks noGrp="1"/>
          </p:cNvSpPr>
          <p:nvPr>
            <p:ph type="body" idx="1"/>
          </p:nvPr>
        </p:nvSpPr>
        <p:spPr>
          <a:xfrm>
            <a:off x="457200" y="1285850"/>
            <a:ext cx="8229600" cy="55722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Font typeface="Cambria"/>
              <a:buAutoNum type="arabicPeriod"/>
            </a:pPr>
            <a:r>
              <a:rPr lang="en-US" sz="1800" b="1" dirty="0">
                <a:latin typeface="Cambria"/>
                <a:ea typeface="Cambria"/>
                <a:cs typeface="Cambria"/>
                <a:sym typeface="Cambria"/>
              </a:rPr>
              <a:t>Brute force</a:t>
            </a:r>
            <a:r>
              <a:rPr lang="en-US" sz="1800" dirty="0">
                <a:latin typeface="Cambria"/>
                <a:ea typeface="Cambria"/>
                <a:cs typeface="Cambria"/>
                <a:sym typeface="Cambria"/>
              </a:rPr>
              <a:t> is a straightforward approach to solve a problem based on the problem’s statement and definitions of the concepts involved.</a:t>
            </a:r>
            <a:endParaRPr dirty="0"/>
          </a:p>
          <a:p>
            <a:pPr marL="457200" lvl="0" indent="-342900" algn="l" rtl="0">
              <a:lnSpc>
                <a:spcPct val="115000"/>
              </a:lnSpc>
              <a:spcBef>
                <a:spcPts val="0"/>
              </a:spcBef>
              <a:spcAft>
                <a:spcPts val="0"/>
              </a:spcAft>
              <a:buSzPts val="1800"/>
              <a:buFont typeface="Cambria"/>
              <a:buAutoNum type="arabicPeriod"/>
            </a:pPr>
            <a:r>
              <a:rPr lang="en-US" sz="1800" b="1" dirty="0">
                <a:latin typeface="Cambria"/>
                <a:ea typeface="Cambria"/>
                <a:cs typeface="Cambria"/>
                <a:sym typeface="Cambria"/>
              </a:rPr>
              <a:t>Greedy Algorithms  </a:t>
            </a:r>
            <a:r>
              <a:rPr lang="en-US" sz="1800" dirty="0">
                <a:latin typeface="Cambria"/>
                <a:ea typeface="Cambria"/>
                <a:cs typeface="Cambria"/>
                <a:sym typeface="Cambria"/>
              </a:rPr>
              <a:t>The solution is constructed through a sequence of steps, each expanding a partially constructed solution obtained so far. At each step the choice must be locally optimal – this is the central point of this technique. </a:t>
            </a:r>
            <a:endParaRPr dirty="0"/>
          </a:p>
          <a:p>
            <a:pPr marL="457200" lvl="0" indent="-342900" algn="l" rtl="0">
              <a:lnSpc>
                <a:spcPct val="115000"/>
              </a:lnSpc>
              <a:spcBef>
                <a:spcPts val="0"/>
              </a:spcBef>
              <a:spcAft>
                <a:spcPts val="0"/>
              </a:spcAft>
              <a:buSzPts val="1800"/>
              <a:buFont typeface="Cambria"/>
              <a:buAutoNum type="arabicPeriod"/>
            </a:pPr>
            <a:r>
              <a:rPr lang="en-US" sz="1800" b="1" dirty="0">
                <a:latin typeface="Cambria"/>
                <a:ea typeface="Cambria"/>
                <a:cs typeface="Cambria"/>
                <a:sym typeface="Cambria"/>
              </a:rPr>
              <a:t>Divide-and-Conquer </a:t>
            </a:r>
            <a:r>
              <a:rPr lang="en-US" sz="1800" dirty="0">
                <a:latin typeface="Cambria"/>
                <a:ea typeface="Cambria"/>
                <a:cs typeface="Cambria"/>
                <a:sym typeface="Cambria"/>
              </a:rPr>
              <a:t>Given an instance of the problem to be solved, split this into several smaller sub-instances (of the same problem), independently solve each of the sub-instances and then combine the sub-instance solutions so as to yield a solution for the original instance. </a:t>
            </a:r>
            <a:endParaRPr dirty="0"/>
          </a:p>
          <a:p>
            <a:pPr marL="457200" lvl="0" indent="-342900" algn="l" rtl="0">
              <a:lnSpc>
                <a:spcPct val="115000"/>
              </a:lnSpc>
              <a:spcBef>
                <a:spcPts val="0"/>
              </a:spcBef>
              <a:spcAft>
                <a:spcPts val="0"/>
              </a:spcAft>
              <a:buSzPts val="1800"/>
              <a:buFont typeface="Cambria"/>
              <a:buAutoNum type="arabicPeriod"/>
            </a:pPr>
            <a:r>
              <a:rPr lang="en-US" sz="1800" b="1" dirty="0">
                <a:latin typeface="Cambria"/>
                <a:ea typeface="Cambria"/>
                <a:cs typeface="Cambria"/>
                <a:sym typeface="Cambria"/>
              </a:rPr>
              <a:t>Dynamic Programming </a:t>
            </a:r>
            <a:r>
              <a:rPr lang="en-US" sz="1800" dirty="0">
                <a:latin typeface="Cambria"/>
                <a:ea typeface="Cambria"/>
                <a:cs typeface="Cambria"/>
                <a:sym typeface="Cambria"/>
              </a:rPr>
              <a:t>is a Bottom-Up Technique in which the smallest sub-instances are </a:t>
            </a:r>
            <a:r>
              <a:rPr lang="en-US" sz="1800" i="1" dirty="0">
                <a:latin typeface="Cambria"/>
                <a:ea typeface="Cambria"/>
                <a:cs typeface="Cambria"/>
                <a:sym typeface="Cambria"/>
              </a:rPr>
              <a:t>explicitly</a:t>
            </a:r>
            <a:r>
              <a:rPr lang="en-US" sz="1800" dirty="0">
                <a:latin typeface="Cambria"/>
                <a:ea typeface="Cambria"/>
                <a:cs typeface="Cambria"/>
                <a:sym typeface="Cambria"/>
              </a:rPr>
              <a:t> solved first and the results of these used to construct solutions to progressively larger sub-instances.</a:t>
            </a:r>
            <a:endParaRPr dirty="0"/>
          </a:p>
          <a:p>
            <a:pPr marL="457200" lvl="0" indent="-342900" algn="l" rtl="0">
              <a:lnSpc>
                <a:spcPct val="115000"/>
              </a:lnSpc>
              <a:spcBef>
                <a:spcPts val="0"/>
              </a:spcBef>
              <a:spcAft>
                <a:spcPts val="0"/>
              </a:spcAft>
              <a:buSzPts val="1800"/>
              <a:buFont typeface="Cambria"/>
              <a:buAutoNum type="arabicPeriod"/>
            </a:pPr>
            <a:r>
              <a:rPr lang="en-US" sz="1800" b="1" dirty="0">
                <a:latin typeface="Cambria"/>
                <a:ea typeface="Cambria"/>
                <a:cs typeface="Cambria"/>
                <a:sym typeface="Cambria"/>
              </a:rPr>
              <a:t>Backtracking and branch-and-bound: generate and test methods </a:t>
            </a:r>
            <a:r>
              <a:rPr lang="en-US" sz="1800" dirty="0">
                <a:latin typeface="Cambria"/>
                <a:ea typeface="Cambria"/>
                <a:cs typeface="Cambria"/>
                <a:sym typeface="Cambria"/>
              </a:rPr>
              <a:t>The method is used for state-space search problems. The solving process solution is based on the construction of a </a:t>
            </a:r>
            <a:r>
              <a:rPr lang="en-US" sz="1800" b="1" dirty="0">
                <a:latin typeface="Cambria"/>
                <a:ea typeface="Cambria"/>
                <a:cs typeface="Cambria"/>
                <a:sym typeface="Cambria"/>
              </a:rPr>
              <a:t>state-space tree</a:t>
            </a:r>
            <a:r>
              <a:rPr lang="en-US" sz="1800" dirty="0">
                <a:latin typeface="Cambria"/>
                <a:ea typeface="Cambria"/>
                <a:cs typeface="Cambria"/>
                <a:sym typeface="Cambria"/>
              </a:rPr>
              <a:t>, whose nodes represent states, the root represents the initial state, and one or more leaves are goal states. </a:t>
            </a:r>
            <a:endParaRPr sz="1800" dirty="0"/>
          </a:p>
        </p:txBody>
      </p:sp>
      <p:sp>
        <p:nvSpPr>
          <p:cNvPr id="238" name="Google Shape;2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Problem solving Strategies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7"/>
          <p:cNvSpPr txBox="1">
            <a:spLocks noGrp="1"/>
          </p:cNvSpPr>
          <p:nvPr>
            <p:ph type="body" idx="1"/>
          </p:nvPr>
        </p:nvSpPr>
        <p:spPr>
          <a:xfrm>
            <a:off x="457200" y="1785926"/>
            <a:ext cx="8229600" cy="4221365"/>
          </a:xfrm>
          <a:prstGeom prst="rect">
            <a:avLst/>
          </a:prstGeom>
          <a:noFill/>
          <a:ln>
            <a:noFill/>
          </a:ln>
        </p:spPr>
        <p:txBody>
          <a:bodyPr spcFirstLastPara="1" wrap="square" lIns="91425" tIns="45700" rIns="91425" bIns="45700" anchor="t" anchorCtr="0">
            <a:normAutofit/>
          </a:bodyPr>
          <a:lstStyle/>
          <a:p>
            <a:pPr marL="365760" lvl="0" indent="-351282" algn="l" rtl="0">
              <a:spcBef>
                <a:spcPts val="0"/>
              </a:spcBef>
              <a:spcAft>
                <a:spcPts val="0"/>
              </a:spcAft>
              <a:buSzPts val="3336"/>
              <a:buFont typeface="PT Sans Narrow"/>
              <a:buChar char="●"/>
            </a:pPr>
            <a:r>
              <a:rPr lang="en-US" sz="3300">
                <a:latin typeface="PT Sans Narrow"/>
                <a:ea typeface="PT Sans Narrow"/>
                <a:cs typeface="PT Sans Narrow"/>
                <a:sym typeface="PT Sans Narrow"/>
              </a:rPr>
              <a:t>Identify a problem</a:t>
            </a:r>
            <a:endParaRPr sz="3300">
              <a:latin typeface="PT Sans Narrow"/>
              <a:ea typeface="PT Sans Narrow"/>
              <a:cs typeface="PT Sans Narrow"/>
              <a:sym typeface="PT Sans Narrow"/>
            </a:endParaRPr>
          </a:p>
          <a:p>
            <a:pPr marL="365760" lvl="0" indent="-351282" algn="l" rtl="0">
              <a:spcBef>
                <a:spcPts val="400"/>
              </a:spcBef>
              <a:spcAft>
                <a:spcPts val="0"/>
              </a:spcAft>
              <a:buSzPts val="3336"/>
              <a:buFont typeface="PT Sans Narrow"/>
              <a:buChar char="●"/>
            </a:pPr>
            <a:r>
              <a:rPr lang="en-US" sz="3300">
                <a:latin typeface="PT Sans Narrow"/>
                <a:ea typeface="PT Sans Narrow"/>
                <a:cs typeface="PT Sans Narrow"/>
                <a:sym typeface="PT Sans Narrow"/>
              </a:rPr>
              <a:t>Understand the problem</a:t>
            </a:r>
            <a:endParaRPr sz="3300">
              <a:latin typeface="PT Sans Narrow"/>
              <a:ea typeface="PT Sans Narrow"/>
              <a:cs typeface="PT Sans Narrow"/>
              <a:sym typeface="PT Sans Narrow"/>
            </a:endParaRPr>
          </a:p>
          <a:p>
            <a:pPr marL="365760" lvl="0" indent="-351282" algn="l" rtl="0">
              <a:spcBef>
                <a:spcPts val="400"/>
              </a:spcBef>
              <a:spcAft>
                <a:spcPts val="0"/>
              </a:spcAft>
              <a:buSzPts val="3336"/>
              <a:buFont typeface="PT Sans Narrow"/>
              <a:buChar char="●"/>
            </a:pPr>
            <a:r>
              <a:rPr lang="en-US" sz="3300">
                <a:latin typeface="PT Sans Narrow"/>
                <a:ea typeface="PT Sans Narrow"/>
                <a:cs typeface="PT Sans Narrow"/>
                <a:sym typeface="PT Sans Narrow"/>
              </a:rPr>
              <a:t>Identify alternative ways to solve a problem</a:t>
            </a:r>
            <a:endParaRPr sz="3300">
              <a:latin typeface="PT Sans Narrow"/>
              <a:ea typeface="PT Sans Narrow"/>
              <a:cs typeface="PT Sans Narrow"/>
              <a:sym typeface="PT Sans Narrow"/>
            </a:endParaRPr>
          </a:p>
          <a:p>
            <a:pPr marL="365760" lvl="0" indent="-351282" algn="l" rtl="0">
              <a:spcBef>
                <a:spcPts val="400"/>
              </a:spcBef>
              <a:spcAft>
                <a:spcPts val="0"/>
              </a:spcAft>
              <a:buSzPts val="3336"/>
              <a:buFont typeface="PT Sans Narrow"/>
              <a:buChar char="●"/>
            </a:pPr>
            <a:r>
              <a:rPr lang="en-US" sz="3300">
                <a:latin typeface="PT Sans Narrow"/>
                <a:ea typeface="PT Sans Narrow"/>
                <a:cs typeface="PT Sans Narrow"/>
                <a:sym typeface="PT Sans Narrow"/>
              </a:rPr>
              <a:t>Select beat way to solve a problem from the list of alternative solutions</a:t>
            </a:r>
            <a:endParaRPr sz="3300">
              <a:latin typeface="PT Sans Narrow"/>
              <a:ea typeface="PT Sans Narrow"/>
              <a:cs typeface="PT Sans Narrow"/>
              <a:sym typeface="PT Sans Narrow"/>
            </a:endParaRPr>
          </a:p>
          <a:p>
            <a:pPr marL="365760" lvl="0" indent="-351282" algn="l" rtl="0">
              <a:spcBef>
                <a:spcPts val="400"/>
              </a:spcBef>
              <a:spcAft>
                <a:spcPts val="0"/>
              </a:spcAft>
              <a:buSzPts val="3336"/>
              <a:buFont typeface="PT Sans Narrow"/>
              <a:buChar char="●"/>
            </a:pPr>
            <a:r>
              <a:rPr lang="en-US" sz="3300">
                <a:latin typeface="PT Sans Narrow"/>
                <a:ea typeface="PT Sans Narrow"/>
                <a:cs typeface="PT Sans Narrow"/>
                <a:sym typeface="PT Sans Narrow"/>
              </a:rPr>
              <a:t>Evaluate the solution</a:t>
            </a:r>
            <a:endParaRPr sz="3300">
              <a:latin typeface="PT Sans Narrow"/>
              <a:ea typeface="PT Sans Narrow"/>
              <a:cs typeface="PT Sans Narrow"/>
              <a:sym typeface="PT Sans Narrow"/>
            </a:endParaRPr>
          </a:p>
        </p:txBody>
      </p:sp>
      <p:sp>
        <p:nvSpPr>
          <p:cNvPr id="244" name="Google Shape;244;p7"/>
          <p:cNvSpPr txBox="1">
            <a:spLocks noGrp="1"/>
          </p:cNvSpPr>
          <p:nvPr>
            <p:ph type="title"/>
          </p:nvPr>
        </p:nvSpPr>
        <p:spPr>
          <a:xfrm>
            <a:off x="457200" y="274638"/>
            <a:ext cx="8472518"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13888"/>
              <a:buFont typeface="Lucida Sans"/>
              <a:buNone/>
            </a:pPr>
            <a:r>
              <a:rPr lang="en-US"/>
              <a:t>Problem Solving Principal</a:t>
            </a:r>
            <a:br>
              <a:rPr lang="en-US"/>
            </a:br>
            <a:r>
              <a:rPr lang="en-US"/>
              <a:t>Steps to solve Problem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8"/>
          <p:cNvSpPr txBox="1">
            <a:spLocks noGrp="1"/>
          </p:cNvSpPr>
          <p:nvPr>
            <p:ph type="ctrTitle"/>
          </p:nvPr>
        </p:nvSpPr>
        <p:spPr>
          <a:xfrm>
            <a:off x="1071550" y="928677"/>
            <a:ext cx="6786600" cy="36060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4800"/>
              <a:buFont typeface="Lucida Sans"/>
              <a:buNone/>
            </a:pPr>
            <a:r>
              <a:rPr lang="en-US"/>
              <a:t>Time Complexity </a:t>
            </a:r>
            <a:br>
              <a:rPr lang="en-US"/>
            </a:br>
            <a:r>
              <a:rPr lang="en-US"/>
              <a:t>of Algorithms</a:t>
            </a:r>
            <a:br>
              <a:rPr lang="en-US"/>
            </a:b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a:spLocks noGrp="1"/>
          </p:cNvSpPr>
          <p:nvPr>
            <p:ph type="body" idx="1"/>
          </p:nvPr>
        </p:nvSpPr>
        <p:spPr>
          <a:xfrm>
            <a:off x="228600" y="1500174"/>
            <a:ext cx="8686800" cy="5205426"/>
          </a:xfrm>
          <a:prstGeom prst="rect">
            <a:avLst/>
          </a:prstGeom>
          <a:noFill/>
          <a:ln>
            <a:noFill/>
          </a:ln>
        </p:spPr>
        <p:txBody>
          <a:bodyPr spcFirstLastPara="1" wrap="square" lIns="91425" tIns="45700" rIns="91425" bIns="45700" anchor="t" anchorCtr="0">
            <a:normAutofit lnSpcReduction="10000"/>
          </a:bodyPr>
          <a:lstStyle/>
          <a:p>
            <a:pPr marL="365760" lvl="0" indent="-304546" algn="l" rtl="0">
              <a:lnSpc>
                <a:spcPct val="150000"/>
              </a:lnSpc>
              <a:spcBef>
                <a:spcPts val="0"/>
              </a:spcBef>
              <a:spcAft>
                <a:spcPts val="0"/>
              </a:spcAft>
              <a:buSzPts val="2600"/>
              <a:buChar char="●"/>
            </a:pPr>
            <a:r>
              <a:rPr lang="en-US" sz="2600" dirty="0">
                <a:latin typeface="PT Sans Narrow"/>
                <a:ea typeface="PT Sans Narrow"/>
                <a:cs typeface="PT Sans Narrow"/>
                <a:sym typeface="PT Sans Narrow"/>
              </a:rPr>
              <a:t>Why should we analyze algorithms?</a:t>
            </a:r>
            <a:endParaRPr sz="2600" dirty="0">
              <a:latin typeface="PT Sans Narrow"/>
              <a:ea typeface="PT Sans Narrow"/>
              <a:cs typeface="PT Sans Narrow"/>
              <a:sym typeface="PT Sans Narrow"/>
            </a:endParaRPr>
          </a:p>
          <a:p>
            <a:pPr marL="621792" lvl="1" indent="-247650" algn="l" rtl="0">
              <a:lnSpc>
                <a:spcPct val="150000"/>
              </a:lnSpc>
              <a:spcBef>
                <a:spcPts val="324"/>
              </a:spcBef>
              <a:spcAft>
                <a:spcPts val="0"/>
              </a:spcAft>
              <a:buSzPts val="2600"/>
              <a:buFont typeface="PT Sans Narrow"/>
              <a:buChar char="○"/>
            </a:pPr>
            <a:r>
              <a:rPr lang="en-US" sz="2600" dirty="0">
                <a:latin typeface="PT Sans Narrow"/>
                <a:ea typeface="PT Sans Narrow"/>
                <a:cs typeface="PT Sans Narrow"/>
                <a:sym typeface="PT Sans Narrow"/>
              </a:rPr>
              <a:t>Predict the resources that the algorithm requires</a:t>
            </a:r>
            <a:endParaRPr sz="2600" dirty="0">
              <a:latin typeface="PT Sans Narrow"/>
              <a:ea typeface="PT Sans Narrow"/>
              <a:cs typeface="PT Sans Narrow"/>
              <a:sym typeface="PT Sans Narrow"/>
            </a:endParaRPr>
          </a:p>
          <a:p>
            <a:pPr marL="859536" lvl="2" indent="-260350" algn="l" rtl="0">
              <a:lnSpc>
                <a:spcPct val="150000"/>
              </a:lnSpc>
              <a:spcBef>
                <a:spcPts val="350"/>
              </a:spcBef>
              <a:spcAft>
                <a:spcPts val="0"/>
              </a:spcAft>
              <a:buSzPts val="2600"/>
              <a:buFont typeface="PT Sans Narrow"/>
              <a:buChar char="■"/>
            </a:pPr>
            <a:r>
              <a:rPr lang="en-US" sz="2600" dirty="0">
                <a:latin typeface="PT Sans Narrow"/>
                <a:ea typeface="PT Sans Narrow"/>
                <a:cs typeface="PT Sans Narrow"/>
                <a:sym typeface="PT Sans Narrow"/>
              </a:rPr>
              <a:t>Computational time (CPU consumption)</a:t>
            </a:r>
            <a:endParaRPr sz="2600" dirty="0">
              <a:latin typeface="PT Sans Narrow"/>
              <a:ea typeface="PT Sans Narrow"/>
              <a:cs typeface="PT Sans Narrow"/>
              <a:sym typeface="PT Sans Narrow"/>
            </a:endParaRPr>
          </a:p>
          <a:p>
            <a:pPr marL="859536" lvl="2" indent="-260350" algn="l" rtl="0">
              <a:lnSpc>
                <a:spcPct val="150000"/>
              </a:lnSpc>
              <a:spcBef>
                <a:spcPts val="350"/>
              </a:spcBef>
              <a:spcAft>
                <a:spcPts val="0"/>
              </a:spcAft>
              <a:buSzPts val="2600"/>
              <a:buFont typeface="PT Sans Narrow"/>
              <a:buChar char="■"/>
            </a:pPr>
            <a:r>
              <a:rPr lang="en-US" sz="2600" dirty="0">
                <a:latin typeface="PT Sans Narrow"/>
                <a:ea typeface="PT Sans Narrow"/>
                <a:cs typeface="PT Sans Narrow"/>
                <a:sym typeface="PT Sans Narrow"/>
              </a:rPr>
              <a:t>Memory space (RAM consumption)</a:t>
            </a:r>
            <a:endParaRPr sz="2600" dirty="0">
              <a:latin typeface="PT Sans Narrow"/>
              <a:ea typeface="PT Sans Narrow"/>
              <a:cs typeface="PT Sans Narrow"/>
              <a:sym typeface="PT Sans Narrow"/>
            </a:endParaRPr>
          </a:p>
          <a:p>
            <a:pPr marL="859536" lvl="2" indent="-260350" algn="l" rtl="0">
              <a:lnSpc>
                <a:spcPct val="150000"/>
              </a:lnSpc>
              <a:spcBef>
                <a:spcPts val="350"/>
              </a:spcBef>
              <a:spcAft>
                <a:spcPts val="0"/>
              </a:spcAft>
              <a:buSzPts val="2600"/>
              <a:buFont typeface="PT Sans Narrow"/>
              <a:buChar char="■"/>
            </a:pPr>
            <a:r>
              <a:rPr lang="en-US" sz="2600" dirty="0">
                <a:latin typeface="PT Sans Narrow"/>
                <a:ea typeface="PT Sans Narrow"/>
                <a:cs typeface="PT Sans Narrow"/>
                <a:sym typeface="PT Sans Narrow"/>
              </a:rPr>
              <a:t>Communication bandwidth consumption</a:t>
            </a:r>
            <a:endParaRPr sz="2600" dirty="0">
              <a:latin typeface="PT Sans Narrow"/>
              <a:ea typeface="PT Sans Narrow"/>
              <a:cs typeface="PT Sans Narrow"/>
              <a:sym typeface="PT Sans Narrow"/>
            </a:endParaRPr>
          </a:p>
          <a:p>
            <a:pPr marL="621792" lvl="1" indent="-247650" algn="l" rtl="0">
              <a:lnSpc>
                <a:spcPct val="150000"/>
              </a:lnSpc>
              <a:spcBef>
                <a:spcPts val="324"/>
              </a:spcBef>
              <a:spcAft>
                <a:spcPts val="0"/>
              </a:spcAft>
              <a:buSzPts val="2600"/>
              <a:buChar char="○"/>
            </a:pPr>
            <a:r>
              <a:rPr lang="en-US" sz="2600" dirty="0">
                <a:latin typeface="PT Sans Narrow"/>
                <a:ea typeface="PT Sans Narrow"/>
                <a:cs typeface="PT Sans Narrow"/>
                <a:sym typeface="PT Sans Narrow"/>
              </a:rPr>
              <a:t>The </a:t>
            </a:r>
            <a:r>
              <a:rPr lang="en-US" sz="2600" b="1" dirty="0">
                <a:solidFill>
                  <a:srgbClr val="0F5666"/>
                </a:solidFill>
                <a:latin typeface="PT Sans Narrow"/>
                <a:ea typeface="PT Sans Narrow"/>
                <a:cs typeface="PT Sans Narrow"/>
                <a:sym typeface="PT Sans Narrow"/>
              </a:rPr>
              <a:t>running time</a:t>
            </a:r>
            <a:r>
              <a:rPr lang="en-US" sz="2600" dirty="0">
                <a:solidFill>
                  <a:srgbClr val="0F5666"/>
                </a:solidFill>
                <a:latin typeface="PT Sans Narrow"/>
                <a:ea typeface="PT Sans Narrow"/>
                <a:cs typeface="PT Sans Narrow"/>
                <a:sym typeface="PT Sans Narrow"/>
              </a:rPr>
              <a:t> </a:t>
            </a:r>
            <a:r>
              <a:rPr lang="en-US" sz="2600" dirty="0">
                <a:latin typeface="PT Sans Narrow"/>
                <a:ea typeface="PT Sans Narrow"/>
                <a:cs typeface="PT Sans Narrow"/>
                <a:sym typeface="PT Sans Narrow"/>
              </a:rPr>
              <a:t>of an algorithm is:</a:t>
            </a:r>
            <a:endParaRPr sz="2600" dirty="0">
              <a:latin typeface="PT Sans Narrow"/>
              <a:ea typeface="PT Sans Narrow"/>
              <a:cs typeface="PT Sans Narrow"/>
              <a:sym typeface="PT Sans Narrow"/>
            </a:endParaRPr>
          </a:p>
          <a:p>
            <a:pPr marL="859536" lvl="2" indent="-260350" algn="l" rtl="0">
              <a:lnSpc>
                <a:spcPct val="150000"/>
              </a:lnSpc>
              <a:spcBef>
                <a:spcPts val="350"/>
              </a:spcBef>
              <a:spcAft>
                <a:spcPts val="0"/>
              </a:spcAft>
              <a:buSzPts val="2600"/>
              <a:buFont typeface="PT Sans Narrow"/>
              <a:buChar char="■"/>
            </a:pPr>
            <a:r>
              <a:rPr lang="en-US" sz="2600" dirty="0">
                <a:latin typeface="PT Sans Narrow"/>
                <a:ea typeface="PT Sans Narrow"/>
                <a:cs typeface="PT Sans Narrow"/>
                <a:sym typeface="PT Sans Narrow"/>
              </a:rPr>
              <a:t>The total number of operations executed</a:t>
            </a:r>
            <a:endParaRPr sz="2600" dirty="0">
              <a:latin typeface="PT Sans Narrow"/>
              <a:ea typeface="PT Sans Narrow"/>
              <a:cs typeface="PT Sans Narrow"/>
              <a:sym typeface="PT Sans Narrow"/>
            </a:endParaRPr>
          </a:p>
          <a:p>
            <a:pPr marL="859536" lvl="2" indent="-260350" algn="l" rtl="0">
              <a:lnSpc>
                <a:spcPct val="150000"/>
              </a:lnSpc>
              <a:spcBef>
                <a:spcPts val="350"/>
              </a:spcBef>
              <a:spcAft>
                <a:spcPts val="1200"/>
              </a:spcAft>
              <a:buSzPts val="2600"/>
              <a:buChar char="■"/>
            </a:pPr>
            <a:r>
              <a:rPr lang="en-US" sz="2600" dirty="0">
                <a:latin typeface="PT Sans Narrow"/>
                <a:ea typeface="PT Sans Narrow"/>
                <a:cs typeface="PT Sans Narrow"/>
                <a:sym typeface="PT Sans Narrow"/>
              </a:rPr>
              <a:t>Also known as </a:t>
            </a:r>
            <a:r>
              <a:rPr lang="en-US" sz="2600" b="1" dirty="0">
                <a:solidFill>
                  <a:srgbClr val="0F5666"/>
                </a:solidFill>
                <a:latin typeface="PT Sans Narrow"/>
                <a:ea typeface="PT Sans Narrow"/>
                <a:cs typeface="PT Sans Narrow"/>
                <a:sym typeface="PT Sans Narrow"/>
              </a:rPr>
              <a:t>algorithm complexity</a:t>
            </a:r>
            <a:endParaRPr sz="2600" b="1" dirty="0">
              <a:solidFill>
                <a:srgbClr val="0F5666"/>
              </a:solidFill>
              <a:latin typeface="PT Sans Narrow"/>
              <a:ea typeface="PT Sans Narrow"/>
              <a:cs typeface="PT Sans Narrow"/>
              <a:sym typeface="PT Sans Narrow"/>
            </a:endParaRPr>
          </a:p>
        </p:txBody>
      </p:sp>
      <p:sp>
        <p:nvSpPr>
          <p:cNvPr id="260" name="Google Shape;260;p11"/>
          <p:cNvSpPr txBox="1">
            <a:spLocks noGrp="1"/>
          </p:cNvSpPr>
          <p:nvPr>
            <p:ph type="sldNum" idx="12"/>
          </p:nvPr>
        </p:nvSpPr>
        <p:spPr>
          <a:xfrm>
            <a:off x="8610600" y="6553200"/>
            <a:ext cx="457200" cy="228600"/>
          </a:xfrm>
          <a:prstGeom prst="rect">
            <a:avLst/>
          </a:prstGeom>
          <a:noFill/>
          <a:ln>
            <a:noFill/>
          </a:ln>
        </p:spPr>
        <p:txBody>
          <a:bodyPr spcFirstLastPara="1" wrap="square" lIns="91425" tIns="45700" rIns="91425" bIns="45700" anchor="b"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Open Sans"/>
                <a:ea typeface="Open Sans"/>
                <a:cs typeface="Open Sans"/>
                <a:sym typeface="Open Sans"/>
              </a:rPr>
              <a:t>24</a:t>
            </a:fld>
            <a:endParaRPr>
              <a:solidFill>
                <a:schemeClr val="dk2"/>
              </a:solidFill>
              <a:latin typeface="Open Sans"/>
              <a:ea typeface="Open Sans"/>
              <a:cs typeface="Open Sans"/>
              <a:sym typeface="Open Sans"/>
            </a:endParaRPr>
          </a:p>
        </p:txBody>
      </p:sp>
      <p:sp>
        <p:nvSpPr>
          <p:cNvPr id="261" name="Google Shape;26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dirty="0"/>
              <a:t>Algorithm Analysis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3"/>
          <p:cNvSpPr txBox="1">
            <a:spLocks noGrp="1"/>
          </p:cNvSpPr>
          <p:nvPr>
            <p:ph type="body" idx="1"/>
          </p:nvPr>
        </p:nvSpPr>
        <p:spPr>
          <a:xfrm>
            <a:off x="457200" y="1285849"/>
            <a:ext cx="8229600" cy="5267400"/>
          </a:xfrm>
          <a:prstGeom prst="rect">
            <a:avLst/>
          </a:prstGeom>
          <a:noFill/>
          <a:ln>
            <a:noFill/>
          </a:ln>
        </p:spPr>
        <p:txBody>
          <a:bodyPr spcFirstLastPara="1" wrap="square" lIns="91425" tIns="45700" rIns="91425" bIns="45700" anchor="t" anchorCtr="0">
            <a:noAutofit/>
          </a:bodyPr>
          <a:lstStyle/>
          <a:p>
            <a:pPr marL="365760" lvl="0" indent="-287524" algn="l" rtl="0">
              <a:lnSpc>
                <a:spcPct val="130000"/>
              </a:lnSpc>
              <a:spcBef>
                <a:spcPts val="0"/>
              </a:spcBef>
              <a:spcAft>
                <a:spcPts val="0"/>
              </a:spcAft>
              <a:buSzPts val="2131"/>
              <a:buFont typeface="PT Sans Narrow"/>
              <a:buChar char="●"/>
            </a:pPr>
            <a:r>
              <a:rPr lang="en-US" sz="2131">
                <a:latin typeface="PT Sans Narrow"/>
                <a:ea typeface="PT Sans Narrow"/>
                <a:cs typeface="PT Sans Narrow"/>
                <a:sym typeface="PT Sans Narrow"/>
              </a:rPr>
              <a:t>Time complexity of an algorithm signifies the total time required by the program to run to completion.</a:t>
            </a:r>
            <a:endParaRPr sz="2131">
              <a:latin typeface="PT Sans Narrow"/>
              <a:ea typeface="PT Sans Narrow"/>
              <a:cs typeface="PT Sans Narrow"/>
              <a:sym typeface="PT Sans Narrow"/>
            </a:endParaRPr>
          </a:p>
          <a:p>
            <a:pPr marL="365760" lvl="0" indent="-287524" algn="l" rtl="0">
              <a:lnSpc>
                <a:spcPct val="130000"/>
              </a:lnSpc>
              <a:spcBef>
                <a:spcPts val="400"/>
              </a:spcBef>
              <a:spcAft>
                <a:spcPts val="0"/>
              </a:spcAft>
              <a:buSzPts val="2131"/>
              <a:buFont typeface="PT Sans Narrow"/>
              <a:buChar char="●"/>
            </a:pPr>
            <a:r>
              <a:rPr lang="en-US" sz="2131">
                <a:latin typeface="PT Sans Narrow"/>
                <a:ea typeface="PT Sans Narrow"/>
                <a:cs typeface="PT Sans Narrow"/>
                <a:sym typeface="PT Sans Narrow"/>
              </a:rPr>
              <a:t>Time complexity of an algorithm is measured by its rate of growth relative to the standard function.</a:t>
            </a:r>
            <a:endParaRPr sz="2131">
              <a:latin typeface="PT Sans Narrow"/>
              <a:ea typeface="PT Sans Narrow"/>
              <a:cs typeface="PT Sans Narrow"/>
              <a:sym typeface="PT Sans Narrow"/>
            </a:endParaRPr>
          </a:p>
          <a:p>
            <a:pPr marL="365760" lvl="0" indent="-283552" algn="l" rtl="0">
              <a:lnSpc>
                <a:spcPct val="130000"/>
              </a:lnSpc>
              <a:spcBef>
                <a:spcPts val="400"/>
              </a:spcBef>
              <a:spcAft>
                <a:spcPts val="0"/>
              </a:spcAft>
              <a:buSzPts val="2131"/>
              <a:buFont typeface="PT Sans Narrow"/>
              <a:buChar char="●"/>
            </a:pPr>
            <a:r>
              <a:rPr lang="en-US" sz="2131" b="1">
                <a:solidFill>
                  <a:srgbClr val="FF0000"/>
                </a:solidFill>
                <a:latin typeface="PT Sans Narrow"/>
                <a:ea typeface="PT Sans Narrow"/>
                <a:cs typeface="PT Sans Narrow"/>
                <a:sym typeface="PT Sans Narrow"/>
              </a:rPr>
              <a:t>Cases of time complexity are:</a:t>
            </a:r>
            <a:endParaRPr sz="2131">
              <a:latin typeface="PT Sans Narrow"/>
              <a:ea typeface="PT Sans Narrow"/>
              <a:cs typeface="PT Sans Narrow"/>
              <a:sym typeface="PT Sans Narrow"/>
            </a:endParaRPr>
          </a:p>
          <a:p>
            <a:pPr marL="365760" lvl="0" indent="-283552" algn="l" rtl="0">
              <a:lnSpc>
                <a:spcPct val="130000"/>
              </a:lnSpc>
              <a:spcBef>
                <a:spcPts val="400"/>
              </a:spcBef>
              <a:spcAft>
                <a:spcPts val="0"/>
              </a:spcAft>
              <a:buSzPts val="2131"/>
              <a:buFont typeface="PT Sans Narrow"/>
              <a:buChar char="●"/>
            </a:pPr>
            <a:r>
              <a:rPr lang="en-US" sz="2131" b="1">
                <a:latin typeface="PT Sans Narrow"/>
                <a:ea typeface="PT Sans Narrow"/>
                <a:cs typeface="PT Sans Narrow"/>
                <a:sym typeface="PT Sans Narrow"/>
              </a:rPr>
              <a:t>Worst-case</a:t>
            </a:r>
            <a:endParaRPr sz="2131">
              <a:latin typeface="PT Sans Narrow"/>
              <a:ea typeface="PT Sans Narrow"/>
              <a:cs typeface="PT Sans Narrow"/>
              <a:sym typeface="PT Sans Narrow"/>
            </a:endParaRPr>
          </a:p>
          <a:p>
            <a:pPr marL="621792" lvl="1" indent="-228876" algn="l" rtl="0">
              <a:lnSpc>
                <a:spcPct val="130000"/>
              </a:lnSpc>
              <a:spcBef>
                <a:spcPts val="324"/>
              </a:spcBef>
              <a:spcAft>
                <a:spcPts val="0"/>
              </a:spcAft>
              <a:buSzPts val="2131"/>
              <a:buFont typeface="PT Sans Narrow"/>
              <a:buChar char="○"/>
            </a:pPr>
            <a:r>
              <a:rPr lang="en-US" sz="2131">
                <a:latin typeface="PT Sans Narrow"/>
                <a:ea typeface="PT Sans Narrow"/>
                <a:cs typeface="PT Sans Narrow"/>
                <a:sym typeface="PT Sans Narrow"/>
              </a:rPr>
              <a:t>An upper bound on the running time for any input of given size</a:t>
            </a:r>
            <a:endParaRPr sz="2131">
              <a:latin typeface="PT Sans Narrow"/>
              <a:ea typeface="PT Sans Narrow"/>
              <a:cs typeface="PT Sans Narrow"/>
              <a:sym typeface="PT Sans Narrow"/>
            </a:endParaRPr>
          </a:p>
          <a:p>
            <a:pPr marL="365760" lvl="0" indent="-283552" algn="l" rtl="0">
              <a:lnSpc>
                <a:spcPct val="130000"/>
              </a:lnSpc>
              <a:spcBef>
                <a:spcPts val="400"/>
              </a:spcBef>
              <a:spcAft>
                <a:spcPts val="0"/>
              </a:spcAft>
              <a:buSzPts val="2131"/>
              <a:buFont typeface="PT Sans Narrow"/>
              <a:buChar char="●"/>
            </a:pPr>
            <a:r>
              <a:rPr lang="en-US" sz="2131" b="1">
                <a:latin typeface="PT Sans Narrow"/>
                <a:ea typeface="PT Sans Narrow"/>
                <a:cs typeface="PT Sans Narrow"/>
                <a:sym typeface="PT Sans Narrow"/>
              </a:rPr>
              <a:t>Average-case</a:t>
            </a:r>
            <a:endParaRPr sz="2131">
              <a:latin typeface="PT Sans Narrow"/>
              <a:ea typeface="PT Sans Narrow"/>
              <a:cs typeface="PT Sans Narrow"/>
              <a:sym typeface="PT Sans Narrow"/>
            </a:endParaRPr>
          </a:p>
          <a:p>
            <a:pPr marL="621792" lvl="1" indent="-228876" algn="l" rtl="0">
              <a:lnSpc>
                <a:spcPct val="130000"/>
              </a:lnSpc>
              <a:spcBef>
                <a:spcPts val="324"/>
              </a:spcBef>
              <a:spcAft>
                <a:spcPts val="0"/>
              </a:spcAft>
              <a:buSzPts val="2131"/>
              <a:buFont typeface="PT Sans Narrow"/>
              <a:buChar char="○"/>
            </a:pPr>
            <a:r>
              <a:rPr lang="en-US" sz="2131">
                <a:latin typeface="PT Sans Narrow"/>
                <a:ea typeface="PT Sans Narrow"/>
                <a:cs typeface="PT Sans Narrow"/>
                <a:sym typeface="PT Sans Narrow"/>
              </a:rPr>
              <a:t>Assume all inputs of a given size are equally likely</a:t>
            </a:r>
            <a:endParaRPr sz="2131">
              <a:latin typeface="PT Sans Narrow"/>
              <a:ea typeface="PT Sans Narrow"/>
              <a:cs typeface="PT Sans Narrow"/>
              <a:sym typeface="PT Sans Narrow"/>
            </a:endParaRPr>
          </a:p>
          <a:p>
            <a:pPr marL="365760" lvl="0" indent="-283552" algn="l" rtl="0">
              <a:lnSpc>
                <a:spcPct val="130000"/>
              </a:lnSpc>
              <a:spcBef>
                <a:spcPts val="400"/>
              </a:spcBef>
              <a:spcAft>
                <a:spcPts val="0"/>
              </a:spcAft>
              <a:buSzPts val="2131"/>
              <a:buFont typeface="PT Sans Narrow"/>
              <a:buChar char="●"/>
            </a:pPr>
            <a:r>
              <a:rPr lang="en-US" sz="2131" b="1">
                <a:latin typeface="PT Sans Narrow"/>
                <a:ea typeface="PT Sans Narrow"/>
                <a:cs typeface="PT Sans Narrow"/>
                <a:sym typeface="PT Sans Narrow"/>
              </a:rPr>
              <a:t>Best-case</a:t>
            </a:r>
            <a:endParaRPr sz="2131">
              <a:latin typeface="PT Sans Narrow"/>
              <a:ea typeface="PT Sans Narrow"/>
              <a:cs typeface="PT Sans Narrow"/>
              <a:sym typeface="PT Sans Narrow"/>
            </a:endParaRPr>
          </a:p>
          <a:p>
            <a:pPr marL="621792" lvl="1" indent="-228876" algn="l" rtl="0">
              <a:lnSpc>
                <a:spcPct val="130000"/>
              </a:lnSpc>
              <a:spcBef>
                <a:spcPts val="324"/>
              </a:spcBef>
              <a:spcAft>
                <a:spcPts val="0"/>
              </a:spcAft>
              <a:buSzPts val="2131"/>
              <a:buFont typeface="PT Sans Narrow"/>
              <a:buChar char="○"/>
            </a:pPr>
            <a:r>
              <a:rPr lang="en-US" sz="2131">
                <a:latin typeface="PT Sans Narrow"/>
                <a:ea typeface="PT Sans Narrow"/>
                <a:cs typeface="PT Sans Narrow"/>
                <a:sym typeface="PT Sans Narrow"/>
              </a:rPr>
              <a:t>The lower bound on the running time</a:t>
            </a:r>
            <a:endParaRPr sz="2131">
              <a:latin typeface="PT Sans Narrow"/>
              <a:ea typeface="PT Sans Narrow"/>
              <a:cs typeface="PT Sans Narrow"/>
              <a:sym typeface="PT Sans Narrow"/>
            </a:endParaRPr>
          </a:p>
          <a:p>
            <a:pPr marL="365760" lvl="0" indent="-148211" algn="l" rtl="0">
              <a:lnSpc>
                <a:spcPct val="130000"/>
              </a:lnSpc>
              <a:spcBef>
                <a:spcPts val="400"/>
              </a:spcBef>
              <a:spcAft>
                <a:spcPts val="0"/>
              </a:spcAft>
              <a:buSzPts val="1285"/>
              <a:buNone/>
            </a:pPr>
            <a:endParaRPr sz="1560"/>
          </a:p>
          <a:p>
            <a:pPr marL="365760" lvl="0" indent="-148211" algn="l" rtl="0">
              <a:lnSpc>
                <a:spcPct val="130000"/>
              </a:lnSpc>
              <a:spcBef>
                <a:spcPts val="400"/>
              </a:spcBef>
              <a:spcAft>
                <a:spcPts val="0"/>
              </a:spcAft>
              <a:buSzPts val="1285"/>
              <a:buNone/>
            </a:pPr>
            <a:endParaRPr sz="1560"/>
          </a:p>
        </p:txBody>
      </p:sp>
      <p:sp>
        <p:nvSpPr>
          <p:cNvPr id="269" name="Google Shape;269;p13"/>
          <p:cNvSpPr txBox="1">
            <a:spLocks noGrp="1"/>
          </p:cNvSpPr>
          <p:nvPr>
            <p:ph type="sldNum" idx="12"/>
          </p:nvPr>
        </p:nvSpPr>
        <p:spPr>
          <a:xfrm>
            <a:off x="8610600" y="6553200"/>
            <a:ext cx="457200" cy="228600"/>
          </a:xfrm>
          <a:prstGeom prst="rect">
            <a:avLst/>
          </a:prstGeom>
          <a:noFill/>
          <a:ln>
            <a:noFill/>
          </a:ln>
        </p:spPr>
        <p:txBody>
          <a:bodyPr spcFirstLastPara="1" wrap="square" lIns="91425" tIns="45700" rIns="91425" bIns="45700" anchor="b"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Open Sans"/>
                <a:ea typeface="Open Sans"/>
                <a:cs typeface="Open Sans"/>
                <a:sym typeface="Open Sans"/>
              </a:rPr>
              <a:t>25</a:t>
            </a:fld>
            <a:endParaRPr>
              <a:solidFill>
                <a:schemeClr val="dk2"/>
              </a:solidFill>
              <a:latin typeface="Open Sans"/>
              <a:ea typeface="Open Sans"/>
              <a:cs typeface="Open Sans"/>
              <a:sym typeface="Open Sans"/>
            </a:endParaRPr>
          </a:p>
        </p:txBody>
      </p:sp>
      <p:sp>
        <p:nvSpPr>
          <p:cNvPr id="270" name="Google Shape;27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Time Complexity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lvl="0" indent="-325882" algn="l" rtl="0">
              <a:lnSpc>
                <a:spcPct val="100000"/>
              </a:lnSpc>
              <a:spcBef>
                <a:spcPts val="0"/>
              </a:spcBef>
              <a:spcAft>
                <a:spcPts val="0"/>
              </a:spcAft>
              <a:buSzPts val="2936"/>
              <a:buFont typeface="PT Sans Narrow"/>
              <a:buChar char="●"/>
            </a:pPr>
            <a:r>
              <a:rPr lang="en-US" sz="2900">
                <a:latin typeface="PT Sans Narrow"/>
                <a:ea typeface="PT Sans Narrow"/>
                <a:cs typeface="PT Sans Narrow"/>
                <a:sym typeface="PT Sans Narrow"/>
              </a:rPr>
              <a:t>Sequential search in a list of size n</a:t>
            </a:r>
            <a:endParaRPr sz="2900">
              <a:latin typeface="PT Sans Narrow"/>
              <a:ea typeface="PT Sans Narrow"/>
              <a:cs typeface="PT Sans Narrow"/>
              <a:sym typeface="PT Sans Narrow"/>
            </a:endParaRPr>
          </a:p>
          <a:p>
            <a:pPr marL="621792" lvl="1" indent="-298450" algn="l" rtl="0">
              <a:lnSpc>
                <a:spcPct val="100000"/>
              </a:lnSpc>
              <a:spcBef>
                <a:spcPts val="324"/>
              </a:spcBef>
              <a:spcAft>
                <a:spcPts val="0"/>
              </a:spcAft>
              <a:buSzPts val="3400"/>
              <a:buFont typeface="PT Sans Narrow"/>
              <a:buChar char="○"/>
            </a:pPr>
            <a:r>
              <a:rPr lang="en-US" sz="2500">
                <a:latin typeface="PT Sans Narrow"/>
                <a:ea typeface="PT Sans Narrow"/>
                <a:cs typeface="PT Sans Narrow"/>
                <a:sym typeface="PT Sans Narrow"/>
              </a:rPr>
              <a:t>Worst-case:</a:t>
            </a:r>
            <a:endParaRPr sz="2500">
              <a:latin typeface="PT Sans Narrow"/>
              <a:ea typeface="PT Sans Narrow"/>
              <a:cs typeface="PT Sans Narrow"/>
              <a:sym typeface="PT Sans Narrow"/>
            </a:endParaRPr>
          </a:p>
          <a:p>
            <a:pPr marL="859536" lvl="2" indent="-298450" algn="l" rtl="0">
              <a:lnSpc>
                <a:spcPct val="100000"/>
              </a:lnSpc>
              <a:spcBef>
                <a:spcPts val="350"/>
              </a:spcBef>
              <a:spcAft>
                <a:spcPts val="0"/>
              </a:spcAft>
              <a:buSzPts val="3200"/>
              <a:buChar char="■"/>
            </a:pPr>
            <a:r>
              <a:rPr lang="en-US" sz="2500" b="1">
                <a:solidFill>
                  <a:srgbClr val="0F5666"/>
                </a:solidFill>
                <a:latin typeface="PT Sans Narrow"/>
                <a:ea typeface="PT Sans Narrow"/>
                <a:cs typeface="PT Sans Narrow"/>
                <a:sym typeface="PT Sans Narrow"/>
              </a:rPr>
              <a:t>n</a:t>
            </a:r>
            <a:r>
              <a:rPr lang="en-US" sz="2500">
                <a:latin typeface="PT Sans Narrow"/>
                <a:ea typeface="PT Sans Narrow"/>
                <a:cs typeface="PT Sans Narrow"/>
                <a:sym typeface="PT Sans Narrow"/>
              </a:rPr>
              <a:t> comparisons</a:t>
            </a:r>
            <a:endParaRPr sz="2500">
              <a:latin typeface="PT Sans Narrow"/>
              <a:ea typeface="PT Sans Narrow"/>
              <a:cs typeface="PT Sans Narrow"/>
              <a:sym typeface="PT Sans Narrow"/>
            </a:endParaRPr>
          </a:p>
          <a:p>
            <a:pPr marL="621792" lvl="1" indent="-298450" algn="l" rtl="0">
              <a:lnSpc>
                <a:spcPct val="100000"/>
              </a:lnSpc>
              <a:spcBef>
                <a:spcPts val="324"/>
              </a:spcBef>
              <a:spcAft>
                <a:spcPts val="0"/>
              </a:spcAft>
              <a:buSzPts val="3400"/>
              <a:buFont typeface="PT Sans Narrow"/>
              <a:buChar char="○"/>
            </a:pPr>
            <a:r>
              <a:rPr lang="en-US" sz="2500">
                <a:latin typeface="PT Sans Narrow"/>
                <a:ea typeface="PT Sans Narrow"/>
                <a:cs typeface="PT Sans Narrow"/>
                <a:sym typeface="PT Sans Narrow"/>
              </a:rPr>
              <a:t>Best-case:</a:t>
            </a:r>
            <a:endParaRPr sz="2500">
              <a:latin typeface="PT Sans Narrow"/>
              <a:ea typeface="PT Sans Narrow"/>
              <a:cs typeface="PT Sans Narrow"/>
              <a:sym typeface="PT Sans Narrow"/>
            </a:endParaRPr>
          </a:p>
          <a:p>
            <a:pPr marL="859536" lvl="2" indent="-298450" algn="l" rtl="0">
              <a:lnSpc>
                <a:spcPct val="100000"/>
              </a:lnSpc>
              <a:spcBef>
                <a:spcPts val="350"/>
              </a:spcBef>
              <a:spcAft>
                <a:spcPts val="0"/>
              </a:spcAft>
              <a:buSzPts val="3200"/>
              <a:buChar char="■"/>
            </a:pPr>
            <a:r>
              <a:rPr lang="en-US" sz="2500" b="1">
                <a:solidFill>
                  <a:srgbClr val="0F5666"/>
                </a:solidFill>
                <a:latin typeface="PT Sans Narrow"/>
                <a:ea typeface="PT Sans Narrow"/>
                <a:cs typeface="PT Sans Narrow"/>
                <a:sym typeface="PT Sans Narrow"/>
              </a:rPr>
              <a:t>1</a:t>
            </a:r>
            <a:r>
              <a:rPr lang="en-US" sz="2500">
                <a:latin typeface="PT Sans Narrow"/>
                <a:ea typeface="PT Sans Narrow"/>
                <a:cs typeface="PT Sans Narrow"/>
                <a:sym typeface="PT Sans Narrow"/>
              </a:rPr>
              <a:t> comparison</a:t>
            </a:r>
            <a:endParaRPr sz="2500">
              <a:latin typeface="PT Sans Narrow"/>
              <a:ea typeface="PT Sans Narrow"/>
              <a:cs typeface="PT Sans Narrow"/>
              <a:sym typeface="PT Sans Narrow"/>
            </a:endParaRPr>
          </a:p>
          <a:p>
            <a:pPr marL="621792" lvl="1" indent="-298450" algn="l" rtl="0">
              <a:lnSpc>
                <a:spcPct val="100000"/>
              </a:lnSpc>
              <a:spcBef>
                <a:spcPts val="324"/>
              </a:spcBef>
              <a:spcAft>
                <a:spcPts val="0"/>
              </a:spcAft>
              <a:buSzPts val="3400"/>
              <a:buFont typeface="PT Sans Narrow"/>
              <a:buChar char="○"/>
            </a:pPr>
            <a:r>
              <a:rPr lang="en-US" sz="2500">
                <a:latin typeface="PT Sans Narrow"/>
                <a:ea typeface="PT Sans Narrow"/>
                <a:cs typeface="PT Sans Narrow"/>
                <a:sym typeface="PT Sans Narrow"/>
              </a:rPr>
              <a:t>Average-case:</a:t>
            </a:r>
            <a:endParaRPr sz="2500">
              <a:latin typeface="PT Sans Narrow"/>
              <a:ea typeface="PT Sans Narrow"/>
              <a:cs typeface="PT Sans Narrow"/>
              <a:sym typeface="PT Sans Narrow"/>
            </a:endParaRPr>
          </a:p>
          <a:p>
            <a:pPr marL="859536" lvl="2" indent="-298450" algn="l" rtl="0">
              <a:lnSpc>
                <a:spcPct val="100000"/>
              </a:lnSpc>
              <a:spcBef>
                <a:spcPts val="350"/>
              </a:spcBef>
              <a:spcAft>
                <a:spcPts val="0"/>
              </a:spcAft>
              <a:buSzPts val="3200"/>
              <a:buChar char="■"/>
            </a:pPr>
            <a:r>
              <a:rPr lang="en-US" sz="2500" b="1">
                <a:solidFill>
                  <a:srgbClr val="0F5666"/>
                </a:solidFill>
                <a:latin typeface="PT Sans Narrow"/>
                <a:ea typeface="PT Sans Narrow"/>
                <a:cs typeface="PT Sans Narrow"/>
                <a:sym typeface="PT Sans Narrow"/>
              </a:rPr>
              <a:t>n/2</a:t>
            </a:r>
            <a:r>
              <a:rPr lang="en-US" sz="2500">
                <a:latin typeface="PT Sans Narrow"/>
                <a:ea typeface="PT Sans Narrow"/>
                <a:cs typeface="PT Sans Narrow"/>
                <a:sym typeface="PT Sans Narrow"/>
              </a:rPr>
              <a:t> comparisons</a:t>
            </a:r>
            <a:endParaRPr sz="2500">
              <a:latin typeface="PT Sans Narrow"/>
              <a:ea typeface="PT Sans Narrow"/>
              <a:cs typeface="PT Sans Narrow"/>
              <a:sym typeface="PT Sans Narrow"/>
            </a:endParaRPr>
          </a:p>
          <a:p>
            <a:pPr marL="365760" lvl="0" indent="-325882" algn="l" rtl="0">
              <a:lnSpc>
                <a:spcPct val="100000"/>
              </a:lnSpc>
              <a:spcBef>
                <a:spcPts val="400"/>
              </a:spcBef>
              <a:spcAft>
                <a:spcPts val="0"/>
              </a:spcAft>
              <a:buSzPts val="2936"/>
              <a:buChar char="●"/>
            </a:pPr>
            <a:r>
              <a:rPr lang="en-US" sz="2900">
                <a:latin typeface="PT Sans Narrow"/>
                <a:ea typeface="PT Sans Narrow"/>
                <a:cs typeface="PT Sans Narrow"/>
                <a:sym typeface="PT Sans Narrow"/>
              </a:rPr>
              <a:t>The algorithm runs in </a:t>
            </a:r>
            <a:r>
              <a:rPr lang="en-US" sz="2900" b="1">
                <a:solidFill>
                  <a:srgbClr val="0F5666"/>
                </a:solidFill>
                <a:latin typeface="PT Sans Narrow"/>
                <a:ea typeface="PT Sans Narrow"/>
                <a:cs typeface="PT Sans Narrow"/>
                <a:sym typeface="PT Sans Narrow"/>
              </a:rPr>
              <a:t>linear time</a:t>
            </a:r>
            <a:endParaRPr sz="2900">
              <a:latin typeface="PT Sans Narrow"/>
              <a:ea typeface="PT Sans Narrow"/>
              <a:cs typeface="PT Sans Narrow"/>
              <a:sym typeface="PT Sans Narrow"/>
            </a:endParaRPr>
          </a:p>
          <a:p>
            <a:pPr marL="621792" lvl="1" indent="-298450" algn="l" rtl="0">
              <a:lnSpc>
                <a:spcPct val="100000"/>
              </a:lnSpc>
              <a:spcBef>
                <a:spcPts val="324"/>
              </a:spcBef>
              <a:spcAft>
                <a:spcPts val="1200"/>
              </a:spcAft>
              <a:buSzPts val="3400"/>
              <a:buFont typeface="PT Sans Narrow"/>
              <a:buChar char="○"/>
            </a:pPr>
            <a:r>
              <a:rPr lang="en-US" sz="2500">
                <a:latin typeface="PT Sans Narrow"/>
                <a:ea typeface="PT Sans Narrow"/>
                <a:cs typeface="PT Sans Narrow"/>
                <a:sym typeface="PT Sans Narrow"/>
              </a:rPr>
              <a:t>Linear number of operations</a:t>
            </a:r>
            <a:endParaRPr sz="2500">
              <a:latin typeface="PT Sans Narrow"/>
              <a:ea typeface="PT Sans Narrow"/>
              <a:cs typeface="PT Sans Narrow"/>
              <a:sym typeface="PT Sans Narrow"/>
            </a:endParaRPr>
          </a:p>
        </p:txBody>
      </p:sp>
      <p:sp>
        <p:nvSpPr>
          <p:cNvPr id="278" name="Google Shape;278;p14"/>
          <p:cNvSpPr txBox="1">
            <a:spLocks noGrp="1"/>
          </p:cNvSpPr>
          <p:nvPr>
            <p:ph type="sldNum" idx="12"/>
          </p:nvPr>
        </p:nvSpPr>
        <p:spPr>
          <a:xfrm>
            <a:off x="8610600" y="6553200"/>
            <a:ext cx="457200" cy="228600"/>
          </a:xfrm>
          <a:prstGeom prst="rect">
            <a:avLst/>
          </a:prstGeom>
          <a:noFill/>
          <a:ln>
            <a:noFill/>
          </a:ln>
        </p:spPr>
        <p:txBody>
          <a:bodyPr spcFirstLastPara="1" wrap="square" lIns="91425" tIns="45700" rIns="91425" bIns="45700" anchor="b"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Open Sans"/>
                <a:ea typeface="Open Sans"/>
                <a:cs typeface="Open Sans"/>
                <a:sym typeface="Open Sans"/>
              </a:rPr>
              <a:t>26</a:t>
            </a:fld>
            <a:endParaRPr>
              <a:solidFill>
                <a:schemeClr val="dk2"/>
              </a:solidFill>
              <a:latin typeface="Open Sans"/>
              <a:ea typeface="Open Sans"/>
              <a:cs typeface="Open Sans"/>
              <a:sym typeface="Open Sans"/>
            </a:endParaRPr>
          </a:p>
        </p:txBody>
      </p:sp>
      <p:sp>
        <p:nvSpPr>
          <p:cNvPr id="279" name="Google Shape;27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Time Complexity – Example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Open Sans"/>
                <a:ea typeface="Open Sans"/>
                <a:cs typeface="Open Sans"/>
                <a:sym typeface="Open Sans"/>
              </a:rPr>
              <a:t>27</a:t>
            </a:fld>
            <a:endParaRPr>
              <a:solidFill>
                <a:schemeClr val="dk2"/>
              </a:solidFill>
              <a:latin typeface="Open Sans"/>
              <a:ea typeface="Open Sans"/>
              <a:cs typeface="Open Sans"/>
              <a:sym typeface="Open Sans"/>
            </a:endParaRPr>
          </a:p>
        </p:txBody>
      </p:sp>
      <p:sp>
        <p:nvSpPr>
          <p:cNvPr id="285" name="Google Shape;285;p15"/>
          <p:cNvSpPr txBox="1">
            <a:spLocks noGrp="1"/>
          </p:cNvSpPr>
          <p:nvPr>
            <p:ph type="title"/>
          </p:nvPr>
        </p:nvSpPr>
        <p:spPr>
          <a:xfrm>
            <a:off x="457200" y="274638"/>
            <a:ext cx="8229600" cy="7969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Classification of Time Complexity</a:t>
            </a:r>
            <a:endParaRPr/>
          </a:p>
        </p:txBody>
      </p:sp>
      <p:graphicFrame>
        <p:nvGraphicFramePr>
          <p:cNvPr id="286" name="Google Shape;286;p15"/>
          <p:cNvGraphicFramePr/>
          <p:nvPr/>
        </p:nvGraphicFramePr>
        <p:xfrm>
          <a:off x="571472" y="1142984"/>
          <a:ext cx="8072500" cy="4691850"/>
        </p:xfrm>
        <a:graphic>
          <a:graphicData uri="http://schemas.openxmlformats.org/drawingml/2006/table">
            <a:tbl>
              <a:tblPr firstRow="1" firstCol="1" lastRow="1" lastCol="1" bandRow="1">
                <a:noFill/>
                <a:tableStyleId>{C5D7C118-D8CD-4B1D-A0F3-04E5DD608C71}</a:tableStyleId>
              </a:tblPr>
              <a:tblGrid>
                <a:gridCol w="1500200">
                  <a:extLst>
                    <a:ext uri="{9D8B030D-6E8A-4147-A177-3AD203B41FA5}">
                      <a16:colId xmlns:a16="http://schemas.microsoft.com/office/drawing/2014/main" val="20000"/>
                    </a:ext>
                  </a:extLst>
                </a:gridCol>
                <a:gridCol w="1785950">
                  <a:extLst>
                    <a:ext uri="{9D8B030D-6E8A-4147-A177-3AD203B41FA5}">
                      <a16:colId xmlns:a16="http://schemas.microsoft.com/office/drawing/2014/main" val="20001"/>
                    </a:ext>
                  </a:extLst>
                </a:gridCol>
                <a:gridCol w="2428900">
                  <a:extLst>
                    <a:ext uri="{9D8B030D-6E8A-4147-A177-3AD203B41FA5}">
                      <a16:colId xmlns:a16="http://schemas.microsoft.com/office/drawing/2014/main" val="20002"/>
                    </a:ext>
                  </a:extLst>
                </a:gridCol>
                <a:gridCol w="2357450">
                  <a:extLst>
                    <a:ext uri="{9D8B030D-6E8A-4147-A177-3AD203B41FA5}">
                      <a16:colId xmlns:a16="http://schemas.microsoft.com/office/drawing/2014/main" val="20003"/>
                    </a:ext>
                  </a:extLst>
                </a:gridCol>
              </a:tblGrid>
              <a:tr h="505025">
                <a:tc>
                  <a:txBody>
                    <a:bodyPr/>
                    <a:lstStyle/>
                    <a:p>
                      <a:pPr marL="0" marR="0" lvl="0" indent="0" algn="ctr" rtl="0">
                        <a:spcBef>
                          <a:spcPts val="0"/>
                        </a:spcBef>
                        <a:spcAft>
                          <a:spcPts val="0"/>
                        </a:spcAft>
                        <a:buNone/>
                      </a:pPr>
                      <a:r>
                        <a:rPr lang="en-US" sz="2200" u="none" strike="noStrike" cap="none">
                          <a:solidFill>
                            <a:srgbClr val="000000"/>
                          </a:solidFill>
                          <a:latin typeface="PT Sans Narrow"/>
                          <a:ea typeface="PT Sans Narrow"/>
                          <a:cs typeface="PT Sans Narrow"/>
                          <a:sym typeface="PT Sans Narrow"/>
                        </a:rPr>
                        <a:t>Notation</a:t>
                      </a:r>
                      <a:endParaRPr sz="22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200" u="none" strike="noStrike" cap="none">
                          <a:solidFill>
                            <a:srgbClr val="000000"/>
                          </a:solidFill>
                          <a:latin typeface="PT Sans Narrow"/>
                          <a:ea typeface="PT Sans Narrow"/>
                          <a:cs typeface="PT Sans Narrow"/>
                          <a:sym typeface="PT Sans Narrow"/>
                        </a:rPr>
                        <a:t>Complexity</a:t>
                      </a:r>
                      <a:endParaRPr sz="22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200" u="none" strike="noStrike" cap="none">
                          <a:solidFill>
                            <a:srgbClr val="000000"/>
                          </a:solidFill>
                          <a:latin typeface="PT Sans Narrow"/>
                          <a:ea typeface="PT Sans Narrow"/>
                          <a:cs typeface="PT Sans Narrow"/>
                          <a:sym typeface="PT Sans Narrow"/>
                        </a:rPr>
                        <a:t>Description</a:t>
                      </a:r>
                      <a:endParaRPr sz="22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200" u="none" strike="noStrike" cap="none">
                          <a:solidFill>
                            <a:srgbClr val="000000"/>
                          </a:solidFill>
                          <a:latin typeface="PT Sans Narrow"/>
                          <a:ea typeface="PT Sans Narrow"/>
                          <a:cs typeface="PT Sans Narrow"/>
                          <a:sym typeface="PT Sans Narrow"/>
                        </a:rPr>
                        <a:t>Example</a:t>
                      </a:r>
                      <a:endParaRPr sz="2200" u="none" strike="noStrike" cap="none">
                        <a:solidFill>
                          <a:srgbClr val="000000"/>
                        </a:solidFill>
                        <a:latin typeface="PT Sans Narrow"/>
                        <a:ea typeface="PT Sans Narrow"/>
                        <a:cs typeface="PT Sans Narrow"/>
                        <a:sym typeface="PT Sans Narrow"/>
                      </a:endParaRPr>
                    </a:p>
                  </a:txBody>
                  <a:tcPr marL="68575" marR="68575" marT="0" marB="0" anchor="ctr"/>
                </a:tc>
                <a:extLst>
                  <a:ext uri="{0D108BD9-81ED-4DB2-BD59-A6C34878D82A}">
                    <a16:rowId xmlns:a16="http://schemas.microsoft.com/office/drawing/2014/main" val="10000"/>
                  </a:ext>
                </a:extLst>
              </a:tr>
              <a:tr h="505025">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O(1)</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Constant</a:t>
                      </a:r>
                      <a:endParaRPr sz="2000" b="1"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Simple statement</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Addition</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extLst>
                  <a:ext uri="{0D108BD9-81ED-4DB2-BD59-A6C34878D82A}">
                    <a16:rowId xmlns:a16="http://schemas.microsoft.com/office/drawing/2014/main" val="10001"/>
                  </a:ext>
                </a:extLst>
              </a:tr>
              <a:tr h="505025">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O(log(n))</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Logarithmic</a:t>
                      </a:r>
                      <a:endParaRPr sz="2000" b="1"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Divide in half</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Binary search</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extLst>
                  <a:ext uri="{0D108BD9-81ED-4DB2-BD59-A6C34878D82A}">
                    <a16:rowId xmlns:a16="http://schemas.microsoft.com/office/drawing/2014/main" val="10002"/>
                  </a:ext>
                </a:extLst>
              </a:tr>
              <a:tr h="505025">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O(n)</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Linear</a:t>
                      </a:r>
                      <a:endParaRPr sz="2000" b="1"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loop</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Linear search</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extLst>
                  <a:ext uri="{0D108BD9-81ED-4DB2-BD59-A6C34878D82A}">
                    <a16:rowId xmlns:a16="http://schemas.microsoft.com/office/drawing/2014/main" val="10003"/>
                  </a:ext>
                </a:extLst>
              </a:tr>
              <a:tr h="505025">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O(n*log(n))</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Linearithmic</a:t>
                      </a:r>
                      <a:endParaRPr sz="2000" b="1"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Divide &amp; Conquer</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Merge sort</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extLst>
                  <a:ext uri="{0D108BD9-81ED-4DB2-BD59-A6C34878D82A}">
                    <a16:rowId xmlns:a16="http://schemas.microsoft.com/office/drawing/2014/main" val="10004"/>
                  </a:ext>
                </a:extLst>
              </a:tr>
              <a:tr h="505025">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O(n</a:t>
                      </a:r>
                      <a:r>
                        <a:rPr lang="en-US" sz="2000" u="none" strike="noStrike" cap="none" baseline="30000">
                          <a:solidFill>
                            <a:srgbClr val="000000"/>
                          </a:solidFill>
                          <a:latin typeface="PT Sans Narrow"/>
                          <a:ea typeface="PT Sans Narrow"/>
                          <a:cs typeface="PT Sans Narrow"/>
                          <a:sym typeface="PT Sans Narrow"/>
                        </a:rPr>
                        <a:t>2</a:t>
                      </a:r>
                      <a:r>
                        <a:rPr lang="en-US" sz="2000" u="none" strike="noStrike" cap="none">
                          <a:solidFill>
                            <a:srgbClr val="000000"/>
                          </a:solidFill>
                          <a:latin typeface="PT Sans Narrow"/>
                          <a:ea typeface="PT Sans Narrow"/>
                          <a:cs typeface="PT Sans Narrow"/>
                          <a:sym typeface="PT Sans Narrow"/>
                        </a:rPr>
                        <a:t>)</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Quadratic</a:t>
                      </a:r>
                      <a:endParaRPr sz="2000" b="1"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Double loop</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Check all pairs</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extLst>
                  <a:ext uri="{0D108BD9-81ED-4DB2-BD59-A6C34878D82A}">
                    <a16:rowId xmlns:a16="http://schemas.microsoft.com/office/drawing/2014/main" val="10005"/>
                  </a:ext>
                </a:extLst>
              </a:tr>
              <a:tr h="505025">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O(n</a:t>
                      </a:r>
                      <a:r>
                        <a:rPr lang="en-US" sz="2000" u="none" strike="noStrike" cap="none" baseline="30000">
                          <a:solidFill>
                            <a:srgbClr val="000000"/>
                          </a:solidFill>
                          <a:latin typeface="PT Sans Narrow"/>
                          <a:ea typeface="PT Sans Narrow"/>
                          <a:cs typeface="PT Sans Narrow"/>
                          <a:sym typeface="PT Sans Narrow"/>
                        </a:rPr>
                        <a:t>3</a:t>
                      </a:r>
                      <a:r>
                        <a:rPr lang="en-US" sz="2000" u="none" strike="noStrike" cap="none">
                          <a:solidFill>
                            <a:srgbClr val="000000"/>
                          </a:solidFill>
                          <a:latin typeface="PT Sans Narrow"/>
                          <a:ea typeface="PT Sans Narrow"/>
                          <a:cs typeface="PT Sans Narrow"/>
                          <a:sym typeface="PT Sans Narrow"/>
                        </a:rPr>
                        <a:t>)</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Cubic</a:t>
                      </a:r>
                      <a:endParaRPr sz="2000" b="1"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Triple loop</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Check all triples</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extLst>
                  <a:ext uri="{0D108BD9-81ED-4DB2-BD59-A6C34878D82A}">
                    <a16:rowId xmlns:a16="http://schemas.microsoft.com/office/drawing/2014/main" val="10006"/>
                  </a:ext>
                </a:extLst>
              </a:tr>
              <a:tr h="651650">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O(2</a:t>
                      </a:r>
                      <a:r>
                        <a:rPr lang="en-US" sz="2000" u="none" strike="noStrike" cap="none" baseline="30000">
                          <a:solidFill>
                            <a:srgbClr val="000000"/>
                          </a:solidFill>
                          <a:latin typeface="PT Sans Narrow"/>
                          <a:ea typeface="PT Sans Narrow"/>
                          <a:cs typeface="PT Sans Narrow"/>
                          <a:sym typeface="PT Sans Narrow"/>
                        </a:rPr>
                        <a:t>n</a:t>
                      </a:r>
                      <a:r>
                        <a:rPr lang="en-US" sz="2000" u="none" strike="noStrike" cap="none">
                          <a:solidFill>
                            <a:srgbClr val="000000"/>
                          </a:solidFill>
                          <a:latin typeface="PT Sans Narrow"/>
                          <a:ea typeface="PT Sans Narrow"/>
                          <a:cs typeface="PT Sans Narrow"/>
                          <a:sym typeface="PT Sans Narrow"/>
                        </a:rPr>
                        <a:t>)</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Exponential</a:t>
                      </a:r>
                      <a:endParaRPr sz="2000" b="1"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Exhaustive search</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Check all subsets</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extLst>
                  <a:ext uri="{0D108BD9-81ED-4DB2-BD59-A6C34878D82A}">
                    <a16:rowId xmlns:a16="http://schemas.microsoft.com/office/drawing/2014/main" val="10007"/>
                  </a:ext>
                </a:extLst>
              </a:tr>
              <a:tr h="505025">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O(n!)</a:t>
                      </a:r>
                      <a:endParaRPr sz="200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b="0" u="none" strike="noStrike" cap="none">
                          <a:solidFill>
                            <a:srgbClr val="000000"/>
                          </a:solidFill>
                          <a:latin typeface="PT Sans Narrow"/>
                          <a:ea typeface="PT Sans Narrow"/>
                          <a:cs typeface="PT Sans Narrow"/>
                          <a:sym typeface="PT Sans Narrow"/>
                        </a:rPr>
                        <a:t>Factorial</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b="0" u="none" strike="noStrike" cap="none">
                          <a:solidFill>
                            <a:srgbClr val="000000"/>
                          </a:solidFill>
                          <a:latin typeface="PT Sans Narrow"/>
                          <a:ea typeface="PT Sans Narrow"/>
                          <a:cs typeface="PT Sans Narrow"/>
                          <a:sym typeface="PT Sans Narrow"/>
                        </a:rPr>
                        <a:t>Recursive function</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tc>
                  <a:txBody>
                    <a:bodyPr/>
                    <a:lstStyle/>
                    <a:p>
                      <a:pPr marL="0" marR="0" lvl="0" indent="0" algn="ctr" rtl="0">
                        <a:spcBef>
                          <a:spcPts val="0"/>
                        </a:spcBef>
                        <a:spcAft>
                          <a:spcPts val="0"/>
                        </a:spcAft>
                        <a:buNone/>
                      </a:pPr>
                      <a:r>
                        <a:rPr lang="en-US" sz="2000" u="none" strike="noStrike" cap="none">
                          <a:solidFill>
                            <a:srgbClr val="000000"/>
                          </a:solidFill>
                          <a:latin typeface="PT Sans Narrow"/>
                          <a:ea typeface="PT Sans Narrow"/>
                          <a:cs typeface="PT Sans Narrow"/>
                          <a:sym typeface="PT Sans Narrow"/>
                        </a:rPr>
                        <a:t>Factorial</a:t>
                      </a:r>
                      <a:endParaRPr sz="2000" b="0" u="none" strike="noStrike" cap="none">
                        <a:solidFill>
                          <a:srgbClr val="000000"/>
                        </a:solidFill>
                        <a:latin typeface="PT Sans Narrow"/>
                        <a:ea typeface="PT Sans Narrow"/>
                        <a:cs typeface="PT Sans Narrow"/>
                        <a:sym typeface="PT Sans Narrow"/>
                      </a:endParaRPr>
                    </a:p>
                  </a:txBody>
                  <a:tcPr marL="68575" marR="68575" marT="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g2421fa5cb73_1_323"/>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Correctness of Algorithm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421fa5cb73_1_329"/>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Correctness of Algorithm</a:t>
            </a:r>
            <a:endParaRPr/>
          </a:p>
        </p:txBody>
      </p:sp>
      <p:sp>
        <p:nvSpPr>
          <p:cNvPr id="300" name="Google Shape;300;g2421fa5cb73_1_329"/>
          <p:cNvSpPr/>
          <p:nvPr/>
        </p:nvSpPr>
        <p:spPr>
          <a:xfrm>
            <a:off x="2936875" y="1746250"/>
            <a:ext cx="2714700" cy="1415400"/>
          </a:xfrm>
          <a:prstGeom prst="roundRect">
            <a:avLst>
              <a:gd name="adj" fmla="val 16667"/>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latin typeface="PT Sans Narrow"/>
                <a:ea typeface="PT Sans Narrow"/>
                <a:cs typeface="PT Sans Narrow"/>
                <a:sym typeface="PT Sans Narrow"/>
              </a:rPr>
              <a:t>Correctness of Algorithm</a:t>
            </a:r>
            <a:endParaRPr sz="2500" b="1">
              <a:latin typeface="PT Sans Narrow"/>
              <a:ea typeface="PT Sans Narrow"/>
              <a:cs typeface="PT Sans Narrow"/>
              <a:sym typeface="PT Sans Narrow"/>
            </a:endParaRPr>
          </a:p>
        </p:txBody>
      </p:sp>
      <p:sp>
        <p:nvSpPr>
          <p:cNvPr id="301" name="Google Shape;301;g2421fa5cb73_1_329"/>
          <p:cNvSpPr/>
          <p:nvPr/>
        </p:nvSpPr>
        <p:spPr>
          <a:xfrm>
            <a:off x="1009650" y="4569424"/>
            <a:ext cx="2714700" cy="1415400"/>
          </a:xfrm>
          <a:prstGeom prst="roundRect">
            <a:avLst>
              <a:gd name="adj" fmla="val 16667"/>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latin typeface="PT Sans Narrow"/>
                <a:ea typeface="PT Sans Narrow"/>
                <a:cs typeface="PT Sans Narrow"/>
                <a:sym typeface="PT Sans Narrow"/>
              </a:rPr>
              <a:t>Using Loop Invariant</a:t>
            </a:r>
            <a:endParaRPr sz="2500" b="1">
              <a:latin typeface="PT Sans Narrow"/>
              <a:ea typeface="PT Sans Narrow"/>
              <a:cs typeface="PT Sans Narrow"/>
              <a:sym typeface="PT Sans Narrow"/>
            </a:endParaRPr>
          </a:p>
        </p:txBody>
      </p:sp>
      <p:sp>
        <p:nvSpPr>
          <p:cNvPr id="302" name="Google Shape;302;g2421fa5cb73_1_329"/>
          <p:cNvSpPr/>
          <p:nvPr/>
        </p:nvSpPr>
        <p:spPr>
          <a:xfrm>
            <a:off x="5241925" y="4569432"/>
            <a:ext cx="2714700" cy="1415400"/>
          </a:xfrm>
          <a:prstGeom prst="roundRect">
            <a:avLst>
              <a:gd name="adj" fmla="val 16667"/>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latin typeface="PT Sans Narrow"/>
                <a:ea typeface="PT Sans Narrow"/>
                <a:cs typeface="PT Sans Narrow"/>
                <a:sym typeface="PT Sans Narrow"/>
              </a:rPr>
              <a:t>By Mathematical Induction</a:t>
            </a:r>
            <a:endParaRPr sz="2500" b="1">
              <a:latin typeface="PT Sans Narrow"/>
              <a:ea typeface="PT Sans Narrow"/>
              <a:cs typeface="PT Sans Narrow"/>
              <a:sym typeface="PT Sans Narrow"/>
            </a:endParaRPr>
          </a:p>
        </p:txBody>
      </p:sp>
      <p:cxnSp>
        <p:nvCxnSpPr>
          <p:cNvPr id="303" name="Google Shape;303;g2421fa5cb73_1_329"/>
          <p:cNvCxnSpPr>
            <a:stCxn id="300" idx="2"/>
            <a:endCxn id="301" idx="0"/>
          </p:cNvCxnSpPr>
          <p:nvPr/>
        </p:nvCxnSpPr>
        <p:spPr>
          <a:xfrm flipH="1">
            <a:off x="2367025" y="3161650"/>
            <a:ext cx="1927200" cy="1407900"/>
          </a:xfrm>
          <a:prstGeom prst="straightConnector1">
            <a:avLst/>
          </a:prstGeom>
          <a:noFill/>
          <a:ln w="76200" cap="flat" cmpd="sng">
            <a:solidFill>
              <a:schemeClr val="accent1"/>
            </a:solidFill>
            <a:prstDash val="solid"/>
            <a:round/>
            <a:headEnd type="none" w="med" len="med"/>
            <a:tailEnd type="triangle" w="med" len="med"/>
          </a:ln>
        </p:spPr>
      </p:cxnSp>
      <p:cxnSp>
        <p:nvCxnSpPr>
          <p:cNvPr id="304" name="Google Shape;304;g2421fa5cb73_1_329"/>
          <p:cNvCxnSpPr>
            <a:stCxn id="300" idx="2"/>
            <a:endCxn id="302" idx="0"/>
          </p:cNvCxnSpPr>
          <p:nvPr/>
        </p:nvCxnSpPr>
        <p:spPr>
          <a:xfrm>
            <a:off x="4294225" y="3161650"/>
            <a:ext cx="2305200" cy="1407900"/>
          </a:xfrm>
          <a:prstGeom prst="straightConnector1">
            <a:avLst/>
          </a:prstGeom>
          <a:noFill/>
          <a:ln w="76200" cap="flat" cmpd="sng">
            <a:solidFill>
              <a:schemeClr val="accent1"/>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3c6c7de6a0_0_213"/>
          <p:cNvSpPr txBox="1">
            <a:spLocks noGrp="1"/>
          </p:cNvSpPr>
          <p:nvPr>
            <p:ph type="title"/>
          </p:nvPr>
        </p:nvSpPr>
        <p:spPr>
          <a:xfrm>
            <a:off x="311700" y="449142"/>
            <a:ext cx="8520600" cy="94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Algorithm: The Role of Algorithms in Computing - What are algorithms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2" name="Google Shape;102;g13c6c7de6a0_0_213"/>
          <p:cNvSpPr txBox="1">
            <a:spLocks noGrp="1"/>
          </p:cNvSpPr>
          <p:nvPr>
            <p:ph type="body" idx="1"/>
          </p:nvPr>
        </p:nvSpPr>
        <p:spPr>
          <a:xfrm>
            <a:off x="311700" y="1918958"/>
            <a:ext cx="8520600" cy="44037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Font typeface="PT Sans Narrow"/>
              <a:buChar char="●"/>
            </a:pPr>
            <a:r>
              <a:rPr lang="en-US" sz="2900">
                <a:latin typeface="PT Sans Narrow"/>
                <a:ea typeface="PT Sans Narrow"/>
                <a:cs typeface="PT Sans Narrow"/>
                <a:sym typeface="PT Sans Narrow"/>
              </a:rPr>
              <a:t>The term Algorithm was coined by the Persian mathematician al-Khowarizmi in the ninth century. </a:t>
            </a:r>
            <a:endParaRPr sz="2900">
              <a:latin typeface="PT Sans Narrow"/>
              <a:ea typeface="PT Sans Narrow"/>
              <a:cs typeface="PT Sans Narrow"/>
              <a:sym typeface="PT Sans Narrow"/>
            </a:endParaRPr>
          </a:p>
          <a:p>
            <a:pPr marL="457200" lvl="0" indent="-412750" algn="l" rtl="0">
              <a:spcBef>
                <a:spcPts val="0"/>
              </a:spcBef>
              <a:spcAft>
                <a:spcPts val="0"/>
              </a:spcAft>
              <a:buSzPts val="2900"/>
              <a:buFont typeface="PT Sans Narrow"/>
              <a:buChar char="●"/>
            </a:pPr>
            <a:r>
              <a:rPr lang="en-US" sz="2900">
                <a:latin typeface="PT Sans Narrow"/>
                <a:ea typeface="PT Sans Narrow"/>
                <a:cs typeface="PT Sans Narrow"/>
                <a:sym typeface="PT Sans Narrow"/>
              </a:rPr>
              <a:t>The algorithm is a set of rules which are used to solve real life problems.</a:t>
            </a:r>
            <a:endParaRPr sz="2900">
              <a:latin typeface="PT Sans Narrow"/>
              <a:ea typeface="PT Sans Narrow"/>
              <a:cs typeface="PT Sans Narrow"/>
              <a:sym typeface="PT Sans Narrow"/>
            </a:endParaRPr>
          </a:p>
          <a:p>
            <a:pPr marL="457200" lvl="0" indent="-412750" algn="l" rtl="0">
              <a:spcBef>
                <a:spcPts val="0"/>
              </a:spcBef>
              <a:spcAft>
                <a:spcPts val="0"/>
              </a:spcAft>
              <a:buSzPts val="2900"/>
              <a:buFont typeface="PT Sans Narrow"/>
              <a:buChar char="●"/>
            </a:pPr>
            <a:r>
              <a:rPr lang="en-US" sz="2900">
                <a:latin typeface="PT Sans Narrow"/>
                <a:ea typeface="PT Sans Narrow"/>
                <a:cs typeface="PT Sans Narrow"/>
                <a:sym typeface="PT Sans Narrow"/>
              </a:rPr>
              <a:t>The algorithm provides a loose form of a solution in a pseudo programming language.</a:t>
            </a:r>
            <a:endParaRPr sz="2900">
              <a:latin typeface="PT Sans Narrow"/>
              <a:ea typeface="PT Sans Narrow"/>
              <a:cs typeface="PT Sans Narrow"/>
              <a:sym typeface="PT Sans Narrow"/>
            </a:endParaRPr>
          </a:p>
          <a:p>
            <a:pPr marL="457200" lvl="0" indent="-412750" algn="l" rtl="0">
              <a:spcBef>
                <a:spcPts val="0"/>
              </a:spcBef>
              <a:spcAft>
                <a:spcPts val="0"/>
              </a:spcAft>
              <a:buSzPts val="2900"/>
              <a:buFont typeface="PT Sans Narrow"/>
              <a:buChar char="●"/>
            </a:pPr>
            <a:r>
              <a:rPr lang="en-US" sz="2900">
                <a:latin typeface="PT Sans Narrow"/>
                <a:ea typeface="PT Sans Narrow"/>
                <a:cs typeface="PT Sans Narrow"/>
                <a:sym typeface="PT Sans Narrow"/>
              </a:rPr>
              <a:t>Given the algorithm, it is easy to program the solution.</a:t>
            </a:r>
            <a:endParaRPr sz="2900">
              <a:latin typeface="PT Sans Narrow"/>
              <a:ea typeface="PT Sans Narrow"/>
              <a:cs typeface="PT Sans Narrow"/>
              <a:sym typeface="PT Sans Narrow"/>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Google Shape;309;g2421fa5cb73_1_73"/>
          <p:cNvSpPr txBox="1">
            <a:spLocks noGrp="1"/>
          </p:cNvSpPr>
          <p:nvPr>
            <p:ph type="title"/>
          </p:nvPr>
        </p:nvSpPr>
        <p:spPr>
          <a:xfrm>
            <a:off x="551422" y="507125"/>
            <a:ext cx="7776600" cy="538800"/>
          </a:xfrm>
          <a:prstGeom prst="rect">
            <a:avLst/>
          </a:prstGeom>
          <a:noFill/>
          <a:ln>
            <a:noFill/>
          </a:ln>
        </p:spPr>
        <p:txBody>
          <a:bodyPr spcFirstLastPara="1" wrap="square" lIns="0" tIns="15425" rIns="0" bIns="0" anchor="t" anchorCtr="0">
            <a:spAutoFit/>
          </a:bodyPr>
          <a:lstStyle/>
          <a:p>
            <a:pPr marL="12700" lvl="0" indent="0" algn="l" rtl="0">
              <a:lnSpc>
                <a:spcPct val="100000"/>
              </a:lnSpc>
              <a:spcBef>
                <a:spcPts val="0"/>
              </a:spcBef>
              <a:spcAft>
                <a:spcPts val="0"/>
              </a:spcAft>
              <a:buNone/>
            </a:pPr>
            <a:r>
              <a:rPr lang="en-US" sz="3400" b="1">
                <a:solidFill>
                  <a:schemeClr val="accent1"/>
                </a:solidFill>
                <a:latin typeface="PT Sans Narrow"/>
                <a:ea typeface="PT Sans Narrow"/>
                <a:cs typeface="PT Sans Narrow"/>
                <a:sym typeface="PT Sans Narrow"/>
              </a:rPr>
              <a:t>What does an algorithm ?</a:t>
            </a:r>
            <a:endParaRPr sz="3400" b="1">
              <a:solidFill>
                <a:schemeClr val="accent1"/>
              </a:solidFill>
              <a:latin typeface="PT Sans Narrow"/>
              <a:ea typeface="PT Sans Narrow"/>
              <a:cs typeface="PT Sans Narrow"/>
              <a:sym typeface="PT Sans Narrow"/>
            </a:endParaRPr>
          </a:p>
        </p:txBody>
      </p:sp>
      <p:sp>
        <p:nvSpPr>
          <p:cNvPr id="310" name="Google Shape;310;g2421fa5cb73_1_73"/>
          <p:cNvSpPr txBox="1"/>
          <p:nvPr/>
        </p:nvSpPr>
        <p:spPr>
          <a:xfrm>
            <a:off x="275700" y="1232325"/>
            <a:ext cx="8592600" cy="4950000"/>
          </a:xfrm>
          <a:prstGeom prst="rect">
            <a:avLst/>
          </a:prstGeom>
          <a:noFill/>
          <a:ln>
            <a:noFill/>
          </a:ln>
        </p:spPr>
        <p:txBody>
          <a:bodyPr spcFirstLastPara="1" wrap="square" lIns="0" tIns="10850" rIns="0" bIns="0" anchor="t" anchorCtr="0">
            <a:spAutoFit/>
          </a:bodyPr>
          <a:lstStyle/>
          <a:p>
            <a:pPr marL="177800" marR="0" lvl="0" indent="-177800" algn="l" rtl="0">
              <a:lnSpc>
                <a:spcPct val="115000"/>
              </a:lnSpc>
              <a:spcBef>
                <a:spcPts val="0"/>
              </a:spcBef>
              <a:spcAft>
                <a:spcPts val="0"/>
              </a:spcAft>
              <a:buSzPts val="2800"/>
              <a:buFont typeface="PT Sans Narrow"/>
              <a:buChar char="•"/>
            </a:pPr>
            <a:r>
              <a:rPr lang="en-US" sz="2800">
                <a:latin typeface="PT Sans Narrow"/>
                <a:ea typeface="PT Sans Narrow"/>
                <a:cs typeface="PT Sans Narrow"/>
                <a:sym typeface="PT Sans Narrow"/>
              </a:rPr>
              <a:t>An algorithm is described by:</a:t>
            </a:r>
            <a:endParaRPr sz="2800">
              <a:latin typeface="PT Sans Narrow"/>
              <a:ea typeface="PT Sans Narrow"/>
              <a:cs typeface="PT Sans Narrow"/>
              <a:sym typeface="PT Sans Narrow"/>
            </a:endParaRPr>
          </a:p>
          <a:p>
            <a:pPr marL="520700" marR="0" lvl="1" indent="-165100" algn="l" rtl="0">
              <a:lnSpc>
                <a:spcPct val="115000"/>
              </a:lnSpc>
              <a:spcBef>
                <a:spcPts val="0"/>
              </a:spcBef>
              <a:spcAft>
                <a:spcPts val="0"/>
              </a:spcAft>
              <a:buSzPts val="2400"/>
              <a:buFont typeface="PT Sans Narrow"/>
              <a:buChar char="•"/>
            </a:pPr>
            <a:r>
              <a:rPr lang="en-US" sz="2400" i="0" u="none" strike="noStrike" cap="none">
                <a:latin typeface="PT Sans Narrow"/>
                <a:ea typeface="PT Sans Narrow"/>
                <a:cs typeface="PT Sans Narrow"/>
                <a:sym typeface="PT Sans Narrow"/>
              </a:rPr>
              <a:t>Input data</a:t>
            </a:r>
            <a:endParaRPr sz="2400" i="0" u="none" strike="noStrike" cap="none">
              <a:latin typeface="PT Sans Narrow"/>
              <a:ea typeface="PT Sans Narrow"/>
              <a:cs typeface="PT Sans Narrow"/>
              <a:sym typeface="PT Sans Narrow"/>
            </a:endParaRPr>
          </a:p>
          <a:p>
            <a:pPr marL="520700" marR="0" lvl="1" indent="-165100" algn="l" rtl="0">
              <a:lnSpc>
                <a:spcPct val="115000"/>
              </a:lnSpc>
              <a:spcBef>
                <a:spcPts val="100"/>
              </a:spcBef>
              <a:spcAft>
                <a:spcPts val="0"/>
              </a:spcAft>
              <a:buSzPts val="2400"/>
              <a:buFont typeface="PT Sans Narrow"/>
              <a:buChar char="•"/>
            </a:pPr>
            <a:r>
              <a:rPr lang="en-US" sz="2400" i="0" u="none" strike="noStrike" cap="none">
                <a:latin typeface="PT Sans Narrow"/>
                <a:ea typeface="PT Sans Narrow"/>
                <a:cs typeface="PT Sans Narrow"/>
                <a:sym typeface="PT Sans Narrow"/>
              </a:rPr>
              <a:t>Output data</a:t>
            </a:r>
            <a:endParaRPr sz="2400" i="0" u="none" strike="noStrike" cap="none">
              <a:latin typeface="PT Sans Narrow"/>
              <a:ea typeface="PT Sans Narrow"/>
              <a:cs typeface="PT Sans Narrow"/>
              <a:sym typeface="PT Sans Narrow"/>
            </a:endParaRPr>
          </a:p>
          <a:p>
            <a:pPr marL="520700" marR="0" lvl="1" indent="-165100" algn="l" rtl="0">
              <a:lnSpc>
                <a:spcPct val="115000"/>
              </a:lnSpc>
              <a:spcBef>
                <a:spcPts val="100"/>
              </a:spcBef>
              <a:spcAft>
                <a:spcPts val="0"/>
              </a:spcAft>
              <a:buSzPts val="2400"/>
              <a:buFont typeface="Arial"/>
              <a:buChar char="•"/>
            </a:pPr>
            <a:r>
              <a:rPr lang="en-US" sz="2400" b="1" i="1" u="none" strike="noStrike" cap="none">
                <a:latin typeface="PT Sans Narrow"/>
                <a:ea typeface="PT Sans Narrow"/>
                <a:cs typeface="PT Sans Narrow"/>
                <a:sym typeface="PT Sans Narrow"/>
              </a:rPr>
              <a:t>Preconditions</a:t>
            </a:r>
            <a:r>
              <a:rPr lang="en-US" sz="2400" i="0" u="none" strike="noStrike" cap="none">
                <a:latin typeface="PT Sans Narrow"/>
                <a:ea typeface="PT Sans Narrow"/>
                <a:cs typeface="PT Sans Narrow"/>
                <a:sym typeface="PT Sans Narrow"/>
              </a:rPr>
              <a:t>: specifies restrictions on input data</a:t>
            </a:r>
            <a:endParaRPr sz="2400" i="0" u="none" strike="noStrike" cap="none">
              <a:latin typeface="PT Sans Narrow"/>
              <a:ea typeface="PT Sans Narrow"/>
              <a:cs typeface="PT Sans Narrow"/>
              <a:sym typeface="PT Sans Narrow"/>
            </a:endParaRPr>
          </a:p>
          <a:p>
            <a:pPr marL="520700" marR="0" lvl="1" indent="-165100" algn="l" rtl="0">
              <a:lnSpc>
                <a:spcPct val="115000"/>
              </a:lnSpc>
              <a:spcBef>
                <a:spcPts val="100"/>
              </a:spcBef>
              <a:spcAft>
                <a:spcPts val="0"/>
              </a:spcAft>
              <a:buSzPts val="2400"/>
              <a:buFont typeface="Arial"/>
              <a:buChar char="•"/>
            </a:pPr>
            <a:r>
              <a:rPr lang="en-US" sz="2400" b="1" i="1" u="none" strike="noStrike" cap="none">
                <a:latin typeface="PT Sans Narrow"/>
                <a:ea typeface="PT Sans Narrow"/>
                <a:cs typeface="PT Sans Narrow"/>
                <a:sym typeface="PT Sans Narrow"/>
              </a:rPr>
              <a:t>Postconditions</a:t>
            </a:r>
            <a:r>
              <a:rPr lang="en-US" sz="2400" i="0" u="none" strike="noStrike" cap="none">
                <a:latin typeface="PT Sans Narrow"/>
                <a:ea typeface="PT Sans Narrow"/>
                <a:cs typeface="PT Sans Narrow"/>
                <a:sym typeface="PT Sans Narrow"/>
              </a:rPr>
              <a:t>: specifies what is the	result</a:t>
            </a:r>
            <a:endParaRPr sz="2400" i="0" u="none" strike="noStrike" cap="none">
              <a:latin typeface="PT Sans Narrow"/>
              <a:ea typeface="PT Sans Narrow"/>
              <a:cs typeface="PT Sans Narrow"/>
              <a:sym typeface="PT Sans Narrow"/>
            </a:endParaRPr>
          </a:p>
          <a:p>
            <a:pPr marL="177800" marR="0" lvl="0" indent="-177800" algn="l" rtl="0">
              <a:lnSpc>
                <a:spcPct val="115000"/>
              </a:lnSpc>
              <a:spcBef>
                <a:spcPts val="500"/>
              </a:spcBef>
              <a:spcAft>
                <a:spcPts val="0"/>
              </a:spcAft>
              <a:buSzPts val="2800"/>
              <a:buFont typeface="PT Sans Narrow"/>
              <a:buChar char="•"/>
            </a:pPr>
            <a:r>
              <a:rPr lang="en-US" sz="2800">
                <a:latin typeface="PT Sans Narrow"/>
                <a:ea typeface="PT Sans Narrow"/>
                <a:cs typeface="PT Sans Narrow"/>
                <a:sym typeface="PT Sans Narrow"/>
              </a:rPr>
              <a:t>Example: Binary Search</a:t>
            </a:r>
            <a:endParaRPr sz="2800">
              <a:latin typeface="PT Sans Narrow"/>
              <a:ea typeface="PT Sans Narrow"/>
              <a:cs typeface="PT Sans Narrow"/>
              <a:sym typeface="PT Sans Narrow"/>
            </a:endParaRPr>
          </a:p>
          <a:p>
            <a:pPr marL="520700" marR="1778000" lvl="1" indent="-165100" algn="l" rtl="0">
              <a:lnSpc>
                <a:spcPct val="115000"/>
              </a:lnSpc>
              <a:spcBef>
                <a:spcPts val="300"/>
              </a:spcBef>
              <a:spcAft>
                <a:spcPts val="0"/>
              </a:spcAft>
              <a:buSzPts val="2400"/>
              <a:buFont typeface="Arial"/>
              <a:buChar char="•"/>
            </a:pPr>
            <a:r>
              <a:rPr lang="en-US" sz="2400" i="0" u="none" strike="noStrike" cap="none">
                <a:latin typeface="PT Sans Narrow"/>
                <a:ea typeface="PT Sans Narrow"/>
                <a:cs typeface="PT Sans Narrow"/>
                <a:sym typeface="PT Sans Narrow"/>
              </a:rPr>
              <a:t>Input data:	a:array of integer;  x:integer;</a:t>
            </a:r>
            <a:endParaRPr sz="2400" i="0" u="none" strike="noStrike" cap="none">
              <a:latin typeface="PT Sans Narrow"/>
              <a:ea typeface="PT Sans Narrow"/>
              <a:cs typeface="PT Sans Narrow"/>
              <a:sym typeface="PT Sans Narrow"/>
            </a:endParaRPr>
          </a:p>
          <a:p>
            <a:pPr marL="520700" marR="0" lvl="1" indent="-165100" algn="l" rtl="0">
              <a:lnSpc>
                <a:spcPct val="115000"/>
              </a:lnSpc>
              <a:spcBef>
                <a:spcPts val="100"/>
              </a:spcBef>
              <a:spcAft>
                <a:spcPts val="0"/>
              </a:spcAft>
              <a:buSzPts val="2400"/>
              <a:buFont typeface="Arial"/>
              <a:buChar char="•"/>
            </a:pPr>
            <a:r>
              <a:rPr lang="en-US" sz="2400" i="0" u="none" strike="noStrike" cap="none">
                <a:latin typeface="PT Sans Narrow"/>
                <a:ea typeface="PT Sans Narrow"/>
                <a:cs typeface="PT Sans Narrow"/>
                <a:sym typeface="PT Sans Narrow"/>
              </a:rPr>
              <a:t>Output data: found:boolean;</a:t>
            </a:r>
            <a:endParaRPr sz="2400" i="0" u="none" strike="noStrike" cap="none">
              <a:latin typeface="PT Sans Narrow"/>
              <a:ea typeface="PT Sans Narrow"/>
              <a:cs typeface="PT Sans Narrow"/>
              <a:sym typeface="PT Sans Narrow"/>
            </a:endParaRPr>
          </a:p>
          <a:p>
            <a:pPr marL="520700" marR="0" lvl="1" indent="-165100" algn="l" rtl="0">
              <a:lnSpc>
                <a:spcPct val="115000"/>
              </a:lnSpc>
              <a:spcBef>
                <a:spcPts val="100"/>
              </a:spcBef>
              <a:spcAft>
                <a:spcPts val="0"/>
              </a:spcAft>
              <a:buSzPts val="2400"/>
              <a:buFont typeface="Arial"/>
              <a:buChar char="•"/>
            </a:pPr>
            <a:r>
              <a:rPr lang="en-US" sz="2400" i="0" u="none" strike="noStrike" cap="none">
                <a:latin typeface="PT Sans Narrow"/>
                <a:ea typeface="PT Sans Narrow"/>
                <a:cs typeface="PT Sans Narrow"/>
                <a:sym typeface="PT Sans Narrow"/>
              </a:rPr>
              <a:t>Precondition: a is sorted in ascending order</a:t>
            </a:r>
            <a:endParaRPr sz="2400" i="0" u="none" strike="noStrike" cap="none">
              <a:latin typeface="PT Sans Narrow"/>
              <a:ea typeface="PT Sans Narrow"/>
              <a:cs typeface="PT Sans Narrow"/>
              <a:sym typeface="PT Sans Narrow"/>
            </a:endParaRPr>
          </a:p>
          <a:p>
            <a:pPr marL="520700" marR="0" lvl="1" indent="-165100" algn="l" rtl="0">
              <a:lnSpc>
                <a:spcPct val="115000"/>
              </a:lnSpc>
              <a:spcBef>
                <a:spcPts val="100"/>
              </a:spcBef>
              <a:spcAft>
                <a:spcPts val="0"/>
              </a:spcAft>
              <a:buSzPts val="2400"/>
              <a:buFont typeface="Arial"/>
              <a:buChar char="•"/>
            </a:pPr>
            <a:r>
              <a:rPr lang="en-US" sz="2400" i="0" u="none" strike="noStrike" cap="none">
                <a:latin typeface="PT Sans Narrow"/>
                <a:ea typeface="PT Sans Narrow"/>
                <a:cs typeface="PT Sans Narrow"/>
                <a:sym typeface="PT Sans Narrow"/>
              </a:rPr>
              <a:t>Postcondition: found is true if x is in	a, and	found</a:t>
            </a:r>
            <a:endParaRPr sz="2400" i="0" u="none" strike="noStrike" cap="none">
              <a:latin typeface="PT Sans Narrow"/>
              <a:ea typeface="PT Sans Narrow"/>
              <a:cs typeface="PT Sans Narrow"/>
              <a:sym typeface="PT Sans Narrow"/>
            </a:endParaRPr>
          </a:p>
          <a:p>
            <a:pPr marL="520700" marR="0" lvl="0" indent="0" algn="l" rtl="0">
              <a:lnSpc>
                <a:spcPct val="115000"/>
              </a:lnSpc>
              <a:spcBef>
                <a:spcPts val="0"/>
              </a:spcBef>
              <a:spcAft>
                <a:spcPts val="0"/>
              </a:spcAft>
              <a:buNone/>
            </a:pPr>
            <a:r>
              <a:rPr lang="en-US" sz="2400">
                <a:latin typeface="PT Sans Narrow"/>
                <a:ea typeface="PT Sans Narrow"/>
                <a:cs typeface="PT Sans Narrow"/>
                <a:sym typeface="PT Sans Narrow"/>
              </a:rPr>
              <a:t>is false otherwise</a:t>
            </a:r>
            <a:endParaRPr sz="2400">
              <a:latin typeface="PT Sans Narrow"/>
              <a:ea typeface="PT Sans Narrow"/>
              <a:cs typeface="PT Sans Narrow"/>
              <a:sym typeface="PT Sans Narro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14"/>
        <p:cNvGrpSpPr/>
        <p:nvPr/>
      </p:nvGrpSpPr>
      <p:grpSpPr>
        <a:xfrm>
          <a:off x="0" y="0"/>
          <a:ext cx="0" cy="0"/>
          <a:chOff x="0" y="0"/>
          <a:chExt cx="0" cy="0"/>
        </a:xfrm>
      </p:grpSpPr>
      <p:sp>
        <p:nvSpPr>
          <p:cNvPr id="315" name="Google Shape;315;g2421fa5cb73_1_79"/>
          <p:cNvSpPr txBox="1">
            <a:spLocks noGrp="1"/>
          </p:cNvSpPr>
          <p:nvPr>
            <p:ph type="title"/>
          </p:nvPr>
        </p:nvSpPr>
        <p:spPr>
          <a:xfrm>
            <a:off x="739319" y="655275"/>
            <a:ext cx="7635600" cy="723600"/>
          </a:xfrm>
          <a:prstGeom prst="rect">
            <a:avLst/>
          </a:prstGeom>
          <a:noFill/>
          <a:ln>
            <a:noFill/>
          </a:ln>
        </p:spPr>
        <p:txBody>
          <a:bodyPr spcFirstLastPara="1" wrap="square" lIns="0" tIns="15425" rIns="0" bIns="0" anchor="t" anchorCtr="0">
            <a:spAutoFit/>
          </a:bodyPr>
          <a:lstStyle/>
          <a:p>
            <a:pPr marL="12700" lvl="0" indent="0" algn="l" rtl="0">
              <a:lnSpc>
                <a:spcPct val="100000"/>
              </a:lnSpc>
              <a:spcBef>
                <a:spcPts val="0"/>
              </a:spcBef>
              <a:spcAft>
                <a:spcPts val="0"/>
              </a:spcAft>
              <a:buNone/>
            </a:pPr>
            <a:r>
              <a:rPr lang="en-US" sz="4600" b="1">
                <a:solidFill>
                  <a:schemeClr val="accent1"/>
                </a:solidFill>
                <a:latin typeface="PT Sans Narrow"/>
                <a:ea typeface="PT Sans Narrow"/>
                <a:cs typeface="PT Sans Narrow"/>
                <a:sym typeface="PT Sans Narrow"/>
              </a:rPr>
              <a:t>Correct algorithms</a:t>
            </a:r>
            <a:endParaRPr sz="4600" b="1">
              <a:solidFill>
                <a:schemeClr val="accent1"/>
              </a:solidFill>
              <a:latin typeface="PT Sans Narrow"/>
              <a:ea typeface="PT Sans Narrow"/>
              <a:cs typeface="PT Sans Narrow"/>
              <a:sym typeface="PT Sans Narrow"/>
            </a:endParaRPr>
          </a:p>
        </p:txBody>
      </p:sp>
      <p:sp>
        <p:nvSpPr>
          <p:cNvPr id="316" name="Google Shape;316;g2421fa5cb73_1_79"/>
          <p:cNvSpPr txBox="1"/>
          <p:nvPr/>
        </p:nvSpPr>
        <p:spPr>
          <a:xfrm>
            <a:off x="529050" y="1595500"/>
            <a:ext cx="8394000" cy="4145100"/>
          </a:xfrm>
          <a:prstGeom prst="rect">
            <a:avLst/>
          </a:prstGeom>
          <a:noFill/>
          <a:ln>
            <a:noFill/>
          </a:ln>
        </p:spPr>
        <p:txBody>
          <a:bodyPr spcFirstLastPara="1" wrap="square" lIns="0" tIns="13150" rIns="0" bIns="0" anchor="t" anchorCtr="0">
            <a:spAutoFit/>
          </a:bodyPr>
          <a:lstStyle/>
          <a:p>
            <a:pPr marL="177800" marR="0" lvl="0" indent="-254000" algn="l" rtl="0">
              <a:lnSpc>
                <a:spcPct val="114782"/>
              </a:lnSpc>
              <a:spcBef>
                <a:spcPts val="0"/>
              </a:spcBef>
              <a:spcAft>
                <a:spcPts val="0"/>
              </a:spcAft>
              <a:buSzPts val="3400"/>
              <a:buFont typeface="PT Sans Narrow"/>
              <a:buChar char="•"/>
            </a:pPr>
            <a:r>
              <a:rPr lang="en-US" sz="3400" b="1">
                <a:latin typeface="PT Sans Narrow"/>
                <a:ea typeface="PT Sans Narrow"/>
                <a:cs typeface="PT Sans Narrow"/>
                <a:sym typeface="PT Sans Narrow"/>
              </a:rPr>
              <a:t>An algorithm is correct if:</a:t>
            </a:r>
            <a:endParaRPr sz="3400">
              <a:latin typeface="PT Sans Narrow"/>
              <a:ea typeface="PT Sans Narrow"/>
              <a:cs typeface="PT Sans Narrow"/>
              <a:sym typeface="PT Sans Narrow"/>
            </a:endParaRPr>
          </a:p>
          <a:p>
            <a:pPr marL="609600" marR="0" lvl="1" indent="-266700" algn="l" rtl="0">
              <a:lnSpc>
                <a:spcPct val="116111"/>
              </a:lnSpc>
              <a:spcBef>
                <a:spcPts val="0"/>
              </a:spcBef>
              <a:spcAft>
                <a:spcPts val="0"/>
              </a:spcAft>
              <a:buSzPts val="3400"/>
              <a:buFont typeface="Arial"/>
              <a:buChar char="•"/>
            </a:pPr>
            <a:r>
              <a:rPr lang="en-US" sz="3400" i="0" u="none" strike="noStrike" cap="none">
                <a:latin typeface="PT Sans Narrow"/>
                <a:ea typeface="PT Sans Narrow"/>
                <a:cs typeface="PT Sans Narrow"/>
                <a:sym typeface="PT Sans Narrow"/>
              </a:rPr>
              <a:t>for </a:t>
            </a:r>
            <a:r>
              <a:rPr lang="en-US" sz="3400" b="1" i="0" u="none" strike="noStrike" cap="none">
                <a:solidFill>
                  <a:srgbClr val="CC00CC"/>
                </a:solidFill>
                <a:latin typeface="PT Sans Narrow"/>
                <a:ea typeface="PT Sans Narrow"/>
                <a:cs typeface="PT Sans Narrow"/>
                <a:sym typeface="PT Sans Narrow"/>
              </a:rPr>
              <a:t>any </a:t>
            </a:r>
            <a:r>
              <a:rPr lang="en-US" sz="3400" b="1" i="0" u="none" strike="noStrike" cap="none">
                <a:solidFill>
                  <a:srgbClr val="FF0000"/>
                </a:solidFill>
                <a:latin typeface="PT Sans Narrow"/>
                <a:ea typeface="PT Sans Narrow"/>
                <a:cs typeface="PT Sans Narrow"/>
                <a:sym typeface="PT Sans Narrow"/>
              </a:rPr>
              <a:t>correct </a:t>
            </a:r>
            <a:r>
              <a:rPr lang="en-US" sz="3400" b="1" i="0" u="none" strike="noStrike" cap="none">
                <a:latin typeface="PT Sans Narrow"/>
                <a:ea typeface="PT Sans Narrow"/>
                <a:cs typeface="PT Sans Narrow"/>
                <a:sym typeface="PT Sans Narrow"/>
              </a:rPr>
              <a:t>input data</a:t>
            </a:r>
            <a:r>
              <a:rPr lang="en-US" sz="3400" i="0" u="none" strike="noStrike" cap="none">
                <a:latin typeface="PT Sans Narrow"/>
                <a:ea typeface="PT Sans Narrow"/>
                <a:cs typeface="PT Sans Narrow"/>
                <a:sym typeface="PT Sans Narrow"/>
              </a:rPr>
              <a:t>:</a:t>
            </a:r>
            <a:endParaRPr sz="3400" i="0" u="none" strike="noStrike" cap="none">
              <a:latin typeface="PT Sans Narrow"/>
              <a:ea typeface="PT Sans Narrow"/>
              <a:cs typeface="PT Sans Narrow"/>
              <a:sym typeface="PT Sans Narrow"/>
            </a:endParaRPr>
          </a:p>
          <a:p>
            <a:pPr marL="863600" marR="0" lvl="2" indent="-215900" algn="l" rtl="0">
              <a:lnSpc>
                <a:spcPct val="119166"/>
              </a:lnSpc>
              <a:spcBef>
                <a:spcPts val="0"/>
              </a:spcBef>
              <a:spcAft>
                <a:spcPts val="0"/>
              </a:spcAft>
              <a:buSzPts val="3400"/>
              <a:buFont typeface="Arial"/>
              <a:buChar char="•"/>
            </a:pPr>
            <a:r>
              <a:rPr lang="en-US" sz="3400" i="0" u="none" strike="noStrike" cap="none">
                <a:latin typeface="PT Sans Narrow"/>
                <a:ea typeface="PT Sans Narrow"/>
                <a:cs typeface="PT Sans Narrow"/>
                <a:sym typeface="PT Sans Narrow"/>
              </a:rPr>
              <a:t>it </a:t>
            </a:r>
            <a:r>
              <a:rPr lang="en-US" sz="3400" b="1" i="0" u="none" strike="noStrike" cap="none">
                <a:solidFill>
                  <a:srgbClr val="00CC00"/>
                </a:solidFill>
                <a:latin typeface="PT Sans Narrow"/>
                <a:ea typeface="PT Sans Narrow"/>
                <a:cs typeface="PT Sans Narrow"/>
                <a:sym typeface="PT Sans Narrow"/>
              </a:rPr>
              <a:t>stops </a:t>
            </a:r>
            <a:r>
              <a:rPr lang="en-US" sz="3400" i="0" u="none" strike="noStrike" cap="none">
                <a:latin typeface="PT Sans Narrow"/>
                <a:ea typeface="PT Sans Narrow"/>
                <a:cs typeface="PT Sans Narrow"/>
                <a:sym typeface="PT Sans Narrow"/>
              </a:rPr>
              <a:t>and</a:t>
            </a:r>
            <a:endParaRPr sz="3400" i="0" u="none" strike="noStrike" cap="none">
              <a:latin typeface="PT Sans Narrow"/>
              <a:ea typeface="PT Sans Narrow"/>
              <a:cs typeface="PT Sans Narrow"/>
              <a:sym typeface="PT Sans Narrow"/>
            </a:endParaRPr>
          </a:p>
          <a:p>
            <a:pPr marL="863600" marR="0" lvl="2" indent="-215900" algn="l" rtl="0">
              <a:lnSpc>
                <a:spcPct val="119722"/>
              </a:lnSpc>
              <a:spcBef>
                <a:spcPts val="0"/>
              </a:spcBef>
              <a:spcAft>
                <a:spcPts val="0"/>
              </a:spcAft>
              <a:buSzPts val="3400"/>
              <a:buFont typeface="Arial"/>
              <a:buChar char="•"/>
            </a:pPr>
            <a:r>
              <a:rPr lang="en-US" sz="3400" i="0" u="none" strike="noStrike" cap="none">
                <a:latin typeface="PT Sans Narrow"/>
                <a:ea typeface="PT Sans Narrow"/>
                <a:cs typeface="PT Sans Narrow"/>
                <a:sym typeface="PT Sans Narrow"/>
              </a:rPr>
              <a:t>it produces </a:t>
            </a:r>
            <a:r>
              <a:rPr lang="en-US" sz="3400" b="1" i="0" u="none" strike="noStrike" cap="none">
                <a:solidFill>
                  <a:srgbClr val="FF0000"/>
                </a:solidFill>
                <a:latin typeface="PT Sans Narrow"/>
                <a:ea typeface="PT Sans Narrow"/>
                <a:cs typeface="PT Sans Narrow"/>
                <a:sym typeface="PT Sans Narrow"/>
              </a:rPr>
              <a:t>correct </a:t>
            </a:r>
            <a:r>
              <a:rPr lang="en-US" sz="3400" b="1" i="0" u="none" strike="noStrike" cap="none">
                <a:latin typeface="PT Sans Narrow"/>
                <a:ea typeface="PT Sans Narrow"/>
                <a:cs typeface="PT Sans Narrow"/>
                <a:sym typeface="PT Sans Narrow"/>
              </a:rPr>
              <a:t>output.</a:t>
            </a:r>
            <a:endParaRPr sz="3400" i="0" u="none" strike="noStrike" cap="none">
              <a:latin typeface="PT Sans Narrow"/>
              <a:ea typeface="PT Sans Narrow"/>
              <a:cs typeface="PT Sans Narrow"/>
              <a:sym typeface="PT Sans Narrow"/>
            </a:endParaRPr>
          </a:p>
          <a:p>
            <a:pPr marL="0" marR="0" lvl="2" indent="0" algn="l" rtl="0">
              <a:lnSpc>
                <a:spcPct val="100000"/>
              </a:lnSpc>
              <a:spcBef>
                <a:spcPts val="0"/>
              </a:spcBef>
              <a:spcAft>
                <a:spcPts val="0"/>
              </a:spcAft>
              <a:buSzPts val="3100"/>
              <a:buFont typeface="Arial"/>
              <a:buNone/>
            </a:pPr>
            <a:endParaRPr sz="3400" i="0" u="none" strike="noStrike" cap="none">
              <a:latin typeface="PT Sans Narrow"/>
              <a:ea typeface="PT Sans Narrow"/>
              <a:cs typeface="PT Sans Narrow"/>
              <a:sym typeface="PT Sans Narrow"/>
            </a:endParaRPr>
          </a:p>
          <a:p>
            <a:pPr marL="520700" marR="0" lvl="1" indent="-215900" algn="l" rtl="0">
              <a:lnSpc>
                <a:spcPct val="119722"/>
              </a:lnSpc>
              <a:spcBef>
                <a:spcPts val="0"/>
              </a:spcBef>
              <a:spcAft>
                <a:spcPts val="0"/>
              </a:spcAft>
              <a:buSzPts val="3400"/>
              <a:buFont typeface="PT Sans Narrow"/>
              <a:buChar char="•"/>
            </a:pPr>
            <a:r>
              <a:rPr lang="en-US" sz="3400" i="0" u="none" strike="noStrike" cap="none">
                <a:latin typeface="PT Sans Narrow"/>
                <a:ea typeface="PT Sans Narrow"/>
                <a:cs typeface="PT Sans Narrow"/>
                <a:sym typeface="PT Sans Narrow"/>
              </a:rPr>
              <a:t>Correct input data: satisfies precondition</a:t>
            </a:r>
            <a:endParaRPr sz="3400" i="0" u="none" strike="noStrike" cap="none">
              <a:latin typeface="PT Sans Narrow"/>
              <a:ea typeface="PT Sans Narrow"/>
              <a:cs typeface="PT Sans Narrow"/>
              <a:sym typeface="PT Sans Narrow"/>
            </a:endParaRPr>
          </a:p>
          <a:p>
            <a:pPr marL="520700" marR="0" lvl="1" indent="-215900" algn="l" rtl="0">
              <a:lnSpc>
                <a:spcPct val="119722"/>
              </a:lnSpc>
              <a:spcBef>
                <a:spcPts val="0"/>
              </a:spcBef>
              <a:spcAft>
                <a:spcPts val="0"/>
              </a:spcAft>
              <a:buSzPts val="3400"/>
              <a:buFont typeface="PT Sans Narrow"/>
              <a:buChar char="•"/>
            </a:pPr>
            <a:r>
              <a:rPr lang="en-US" sz="3400" i="0" u="none" strike="noStrike" cap="none">
                <a:latin typeface="PT Sans Narrow"/>
                <a:ea typeface="PT Sans Narrow"/>
                <a:cs typeface="PT Sans Narrow"/>
                <a:sym typeface="PT Sans Narrow"/>
              </a:rPr>
              <a:t>Correct output data: satisfies postcondition</a:t>
            </a:r>
            <a:endParaRPr sz="3400" i="0" u="none" strike="noStrike" cap="none">
              <a:latin typeface="PT Sans Narrow"/>
              <a:ea typeface="PT Sans Narrow"/>
              <a:cs typeface="PT Sans Narrow"/>
              <a:sym typeface="PT Sans Narrow"/>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20"/>
        <p:cNvGrpSpPr/>
        <p:nvPr/>
      </p:nvGrpSpPr>
      <p:grpSpPr>
        <a:xfrm>
          <a:off x="0" y="0"/>
          <a:ext cx="0" cy="0"/>
          <a:chOff x="0" y="0"/>
          <a:chExt cx="0" cy="0"/>
        </a:xfrm>
      </p:grpSpPr>
      <p:sp>
        <p:nvSpPr>
          <p:cNvPr id="321" name="Google Shape;321;g2421fa5cb73_1_85"/>
          <p:cNvSpPr txBox="1">
            <a:spLocks noGrp="1"/>
          </p:cNvSpPr>
          <p:nvPr>
            <p:ph type="title"/>
          </p:nvPr>
        </p:nvSpPr>
        <p:spPr>
          <a:xfrm>
            <a:off x="944630" y="632386"/>
            <a:ext cx="3898800" cy="600600"/>
          </a:xfrm>
          <a:prstGeom prst="rect">
            <a:avLst/>
          </a:prstGeom>
          <a:noFill/>
          <a:ln>
            <a:noFill/>
          </a:ln>
        </p:spPr>
        <p:txBody>
          <a:bodyPr spcFirstLastPara="1" wrap="square" lIns="0" tIns="15425" rIns="0" bIns="0" anchor="t" anchorCtr="0">
            <a:spAutoFit/>
          </a:bodyPr>
          <a:lstStyle/>
          <a:p>
            <a:pPr marL="12700" lvl="0" indent="0" algn="l" rtl="0">
              <a:lnSpc>
                <a:spcPct val="100000"/>
              </a:lnSpc>
              <a:spcBef>
                <a:spcPts val="0"/>
              </a:spcBef>
              <a:spcAft>
                <a:spcPts val="0"/>
              </a:spcAft>
              <a:buNone/>
            </a:pPr>
            <a:r>
              <a:rPr lang="en-US" sz="3800" b="1">
                <a:solidFill>
                  <a:schemeClr val="accent1"/>
                </a:solidFill>
                <a:latin typeface="PT Sans Narrow"/>
                <a:ea typeface="PT Sans Narrow"/>
                <a:cs typeface="PT Sans Narrow"/>
                <a:sym typeface="PT Sans Narrow"/>
              </a:rPr>
              <a:t>Proving correctness</a:t>
            </a:r>
            <a:endParaRPr sz="3800" b="1">
              <a:solidFill>
                <a:schemeClr val="accent1"/>
              </a:solidFill>
              <a:latin typeface="PT Sans Narrow"/>
              <a:ea typeface="PT Sans Narrow"/>
              <a:cs typeface="PT Sans Narrow"/>
              <a:sym typeface="PT Sans Narrow"/>
            </a:endParaRPr>
          </a:p>
        </p:txBody>
      </p:sp>
      <p:sp>
        <p:nvSpPr>
          <p:cNvPr id="322" name="Google Shape;322;g2421fa5cb73_1_85"/>
          <p:cNvSpPr txBox="1"/>
          <p:nvPr/>
        </p:nvSpPr>
        <p:spPr>
          <a:xfrm>
            <a:off x="454800" y="1704350"/>
            <a:ext cx="8577900" cy="4717501"/>
          </a:xfrm>
          <a:prstGeom prst="rect">
            <a:avLst/>
          </a:prstGeom>
          <a:noFill/>
          <a:ln>
            <a:noFill/>
          </a:ln>
        </p:spPr>
        <p:txBody>
          <a:bodyPr spcFirstLastPara="1" wrap="square" lIns="0" tIns="39425" rIns="0" bIns="0" anchor="t" anchorCtr="0">
            <a:spAutoFit/>
          </a:bodyPr>
          <a:lstStyle/>
          <a:p>
            <a:pPr marL="546100" marR="0" lvl="0" indent="-533400" algn="l" rtl="0">
              <a:lnSpc>
                <a:spcPct val="115000"/>
              </a:lnSpc>
              <a:spcBef>
                <a:spcPts val="0"/>
              </a:spcBef>
              <a:spcAft>
                <a:spcPts val="0"/>
              </a:spcAft>
              <a:buSzPts val="2800"/>
              <a:buFont typeface="PT Sans Narrow"/>
              <a:buChar char="•"/>
            </a:pPr>
            <a:r>
              <a:rPr lang="en-US" sz="2800" dirty="0">
                <a:latin typeface="PT Sans Narrow"/>
                <a:ea typeface="PT Sans Narrow"/>
                <a:cs typeface="PT Sans Narrow"/>
                <a:sym typeface="PT Sans Narrow"/>
              </a:rPr>
              <a:t>An algorithm = a list of actions</a:t>
            </a:r>
            <a:endParaRPr sz="2800" dirty="0">
              <a:latin typeface="PT Sans Narrow"/>
              <a:ea typeface="PT Sans Narrow"/>
              <a:cs typeface="PT Sans Narrow"/>
              <a:sym typeface="PT Sans Narrow"/>
            </a:endParaRPr>
          </a:p>
          <a:p>
            <a:pPr marL="546100" marR="0" lvl="0" indent="-533400" algn="l" rtl="0">
              <a:lnSpc>
                <a:spcPct val="115000"/>
              </a:lnSpc>
              <a:spcBef>
                <a:spcPts val="800"/>
              </a:spcBef>
              <a:spcAft>
                <a:spcPts val="0"/>
              </a:spcAft>
              <a:buClr>
                <a:srgbClr val="FF0000"/>
              </a:buClr>
              <a:buSzPts val="2800"/>
              <a:buFont typeface="PT Sans Narrow"/>
              <a:buChar char="•"/>
            </a:pPr>
            <a:r>
              <a:rPr lang="en-US" sz="2800" b="1" dirty="0">
                <a:solidFill>
                  <a:srgbClr val="FF0000"/>
                </a:solidFill>
                <a:latin typeface="PT Sans Narrow"/>
                <a:ea typeface="PT Sans Narrow"/>
                <a:cs typeface="PT Sans Narrow"/>
                <a:sym typeface="PT Sans Narrow"/>
              </a:rPr>
              <a:t>Proving	that an	algorithm is totally  correct:</a:t>
            </a:r>
            <a:endParaRPr sz="2800" dirty="0">
              <a:latin typeface="PT Sans Narrow"/>
              <a:ea typeface="PT Sans Narrow"/>
              <a:cs typeface="PT Sans Narrow"/>
              <a:sym typeface="PT Sans Narrow"/>
            </a:endParaRPr>
          </a:p>
          <a:p>
            <a:pPr marL="927100" marR="0" lvl="1" indent="-482600" algn="l" rtl="0">
              <a:lnSpc>
                <a:spcPct val="115000"/>
              </a:lnSpc>
              <a:spcBef>
                <a:spcPts val="0"/>
              </a:spcBef>
              <a:spcAft>
                <a:spcPts val="0"/>
              </a:spcAft>
              <a:buClr>
                <a:srgbClr val="FF0000"/>
              </a:buClr>
              <a:buSzPts val="2800"/>
              <a:buFont typeface="PT Sans Narrow"/>
              <a:buAutoNum type="arabicPeriod"/>
            </a:pPr>
            <a:r>
              <a:rPr lang="en-US" sz="2800" b="1" i="1" u="none" strike="noStrike" cap="none" dirty="0">
                <a:solidFill>
                  <a:srgbClr val="FF0000"/>
                </a:solidFill>
                <a:latin typeface="PT Sans Narrow"/>
                <a:ea typeface="PT Sans Narrow"/>
                <a:cs typeface="PT Sans Narrow"/>
                <a:sym typeface="PT Sans Narrow"/>
              </a:rPr>
              <a:t>Proving that it will terminate</a:t>
            </a:r>
            <a:endParaRPr sz="2800" i="0" u="none" strike="noStrike" cap="none" dirty="0">
              <a:latin typeface="PT Sans Narrow"/>
              <a:ea typeface="PT Sans Narrow"/>
              <a:cs typeface="PT Sans Narrow"/>
              <a:sym typeface="PT Sans Narrow"/>
            </a:endParaRPr>
          </a:p>
          <a:p>
            <a:pPr marL="927100" marR="279400" lvl="1" indent="-482600" algn="l" rtl="0">
              <a:lnSpc>
                <a:spcPct val="115000"/>
              </a:lnSpc>
              <a:spcBef>
                <a:spcPts val="400"/>
              </a:spcBef>
              <a:spcAft>
                <a:spcPts val="0"/>
              </a:spcAft>
              <a:buClr>
                <a:srgbClr val="FF0000"/>
              </a:buClr>
              <a:buSzPts val="2800"/>
              <a:buFont typeface="PT Sans Narrow"/>
              <a:buAutoNum type="arabicPeriod"/>
            </a:pPr>
            <a:r>
              <a:rPr lang="en-US" sz="2800" b="1" i="1" u="none" strike="noStrike" cap="none" dirty="0">
                <a:solidFill>
                  <a:srgbClr val="FF0000"/>
                </a:solidFill>
                <a:latin typeface="PT Sans Narrow"/>
                <a:ea typeface="PT Sans Narrow"/>
                <a:cs typeface="PT Sans Narrow"/>
                <a:sym typeface="PT Sans Narrow"/>
              </a:rPr>
              <a:t>Proving that the list of actions applied to the  precondition imply the postcondition</a:t>
            </a:r>
            <a:endParaRPr sz="2800" i="0" u="none" strike="noStrike" cap="none" dirty="0">
              <a:latin typeface="PT Sans Narrow"/>
              <a:ea typeface="PT Sans Narrow"/>
              <a:cs typeface="PT Sans Narrow"/>
              <a:sym typeface="PT Sans Narrow"/>
            </a:endParaRPr>
          </a:p>
          <a:p>
            <a:pPr marL="927100" marR="850900" lvl="0" indent="-482600" algn="l" rtl="0">
              <a:lnSpc>
                <a:spcPct val="115000"/>
              </a:lnSpc>
              <a:spcBef>
                <a:spcPts val="0"/>
              </a:spcBef>
              <a:spcAft>
                <a:spcPts val="0"/>
              </a:spcAft>
              <a:buSzPts val="2800"/>
              <a:buFont typeface="PT Sans Narrow"/>
              <a:buChar char="•"/>
            </a:pPr>
            <a:r>
              <a:rPr lang="en-US" sz="2800" dirty="0">
                <a:latin typeface="PT Sans Narrow"/>
                <a:ea typeface="PT Sans Narrow"/>
                <a:cs typeface="PT Sans Narrow"/>
                <a:sym typeface="PT Sans Narrow"/>
              </a:rPr>
              <a:t>This is easy to prove for simple sequential  algorithms</a:t>
            </a:r>
            <a:endParaRPr sz="2800" dirty="0">
              <a:latin typeface="PT Sans Narrow"/>
              <a:ea typeface="PT Sans Narrow"/>
              <a:cs typeface="PT Sans Narrow"/>
              <a:sym typeface="PT Sans Narrow"/>
            </a:endParaRPr>
          </a:p>
          <a:p>
            <a:pPr marL="927100" marR="241300" lvl="0" indent="-482600" algn="l" rtl="0">
              <a:lnSpc>
                <a:spcPct val="115000"/>
              </a:lnSpc>
              <a:spcBef>
                <a:spcPts val="400"/>
              </a:spcBef>
              <a:spcAft>
                <a:spcPts val="0"/>
              </a:spcAft>
              <a:buSzPts val="2800"/>
              <a:buFont typeface="PT Sans Narrow"/>
              <a:buChar char="•"/>
            </a:pPr>
            <a:r>
              <a:rPr lang="en-US" sz="2800" dirty="0">
                <a:latin typeface="PT Sans Narrow"/>
                <a:ea typeface="PT Sans Narrow"/>
                <a:cs typeface="PT Sans Narrow"/>
                <a:sym typeface="PT Sans Narrow"/>
              </a:rPr>
              <a:t>This can be complicated to prove for repetitive algorithms (containing loops or recursively)</a:t>
            </a:r>
            <a:endParaRPr sz="2800" dirty="0">
              <a:latin typeface="PT Sans Narrow"/>
              <a:ea typeface="PT Sans Narrow"/>
              <a:cs typeface="PT Sans Narrow"/>
              <a:sym typeface="PT Sans Narrow"/>
            </a:endParaRPr>
          </a:p>
          <a:p>
            <a:pPr marL="1308100" marR="0" lvl="1" indent="-431800" algn="l" rtl="0">
              <a:lnSpc>
                <a:spcPct val="115000"/>
              </a:lnSpc>
              <a:spcBef>
                <a:spcPts val="100"/>
              </a:spcBef>
              <a:spcAft>
                <a:spcPts val="0"/>
              </a:spcAft>
              <a:buSzPts val="2800"/>
              <a:buFont typeface="Arial"/>
              <a:buChar char="•"/>
            </a:pPr>
            <a:r>
              <a:rPr lang="en-US" sz="2800" i="0" u="none" strike="noStrike" cap="none" dirty="0">
                <a:latin typeface="PT Sans Narrow"/>
                <a:ea typeface="PT Sans Narrow"/>
                <a:cs typeface="PT Sans Narrow"/>
                <a:sym typeface="PT Sans Narrow"/>
              </a:rPr>
              <a:t>use techniques based on </a:t>
            </a:r>
            <a:r>
              <a:rPr lang="en-US" sz="2800" b="1" i="1" u="none" strike="noStrike" cap="none" dirty="0">
                <a:latin typeface="PT Sans Narrow"/>
                <a:ea typeface="PT Sans Narrow"/>
                <a:cs typeface="PT Sans Narrow"/>
                <a:sym typeface="PT Sans Narrow"/>
              </a:rPr>
              <a:t>loop invariants </a:t>
            </a:r>
            <a:r>
              <a:rPr lang="en-US" sz="2800" i="0" u="none" strike="noStrike" cap="none" dirty="0">
                <a:latin typeface="PT Sans Narrow"/>
                <a:ea typeface="PT Sans Narrow"/>
                <a:cs typeface="PT Sans Narrow"/>
                <a:sym typeface="PT Sans Narrow"/>
              </a:rPr>
              <a:t>and </a:t>
            </a:r>
            <a:r>
              <a:rPr lang="en-US" sz="2800" b="1" i="1" u="none" strike="noStrike" cap="none" dirty="0">
                <a:latin typeface="PT Sans Narrow"/>
                <a:ea typeface="PT Sans Narrow"/>
                <a:cs typeface="PT Sans Narrow"/>
                <a:sym typeface="PT Sans Narrow"/>
              </a:rPr>
              <a:t>induction</a:t>
            </a:r>
            <a:endParaRPr sz="2800" i="0" u="none" strike="noStrike" cap="none" dirty="0">
              <a:latin typeface="PT Sans Narrow"/>
              <a:ea typeface="PT Sans Narrow"/>
              <a:cs typeface="PT Sans Narrow"/>
              <a:sym typeface="PT Sans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sp>
        <p:nvSpPr>
          <p:cNvPr id="327" name="Google Shape;327;g2421fa5cb73_1_91"/>
          <p:cNvSpPr txBox="1">
            <a:spLocks noGrp="1"/>
          </p:cNvSpPr>
          <p:nvPr>
            <p:ph type="title"/>
          </p:nvPr>
        </p:nvSpPr>
        <p:spPr>
          <a:xfrm>
            <a:off x="506848" y="385800"/>
            <a:ext cx="8130300" cy="705600"/>
          </a:xfrm>
          <a:prstGeom prst="rect">
            <a:avLst/>
          </a:prstGeom>
          <a:noFill/>
          <a:ln>
            <a:noFill/>
          </a:ln>
        </p:spPr>
        <p:txBody>
          <a:bodyPr spcFirstLastPara="1" wrap="square" lIns="0" tIns="134725" rIns="0" bIns="0" anchor="t" anchorCtr="0">
            <a:spAutoFit/>
          </a:bodyPr>
          <a:lstStyle/>
          <a:p>
            <a:pPr marL="12700" marR="0" lvl="0" indent="0" algn="l" rtl="0">
              <a:lnSpc>
                <a:spcPct val="108048"/>
              </a:lnSpc>
              <a:spcBef>
                <a:spcPts val="0"/>
              </a:spcBef>
              <a:spcAft>
                <a:spcPts val="0"/>
              </a:spcAft>
              <a:buNone/>
            </a:pPr>
            <a:r>
              <a:rPr lang="en-US" sz="3700" b="1">
                <a:solidFill>
                  <a:schemeClr val="accent1"/>
                </a:solidFill>
                <a:latin typeface="PT Sans Narrow"/>
                <a:ea typeface="PT Sans Narrow"/>
                <a:cs typeface="PT Sans Narrow"/>
                <a:sym typeface="PT Sans Narrow"/>
              </a:rPr>
              <a:t>Example – a sequential  algorithm</a:t>
            </a:r>
            <a:endParaRPr sz="3700" b="1">
              <a:solidFill>
                <a:schemeClr val="accent1"/>
              </a:solidFill>
              <a:latin typeface="PT Sans Narrow"/>
              <a:ea typeface="PT Sans Narrow"/>
              <a:cs typeface="PT Sans Narrow"/>
              <a:sym typeface="PT Sans Narrow"/>
            </a:endParaRPr>
          </a:p>
        </p:txBody>
      </p:sp>
      <p:sp>
        <p:nvSpPr>
          <p:cNvPr id="328" name="Google Shape;328;g2421fa5cb73_1_91"/>
          <p:cNvSpPr txBox="1"/>
          <p:nvPr/>
        </p:nvSpPr>
        <p:spPr>
          <a:xfrm>
            <a:off x="538756" y="1365549"/>
            <a:ext cx="2272200" cy="857100"/>
          </a:xfrm>
          <a:prstGeom prst="rect">
            <a:avLst/>
          </a:prstGeom>
          <a:noFill/>
          <a:ln>
            <a:noFill/>
          </a:ln>
        </p:spPr>
        <p:txBody>
          <a:bodyPr spcFirstLastPara="1" wrap="square" lIns="0" tIns="66300" rIns="0" bIns="0" anchor="t" anchorCtr="0">
            <a:spAutoFit/>
          </a:bodyPr>
          <a:lstStyle/>
          <a:p>
            <a:pPr marL="12700" marR="0" lvl="0" indent="0" algn="l" rtl="0">
              <a:lnSpc>
                <a:spcPct val="100000"/>
              </a:lnSpc>
              <a:spcBef>
                <a:spcPts val="0"/>
              </a:spcBef>
              <a:spcAft>
                <a:spcPts val="0"/>
              </a:spcAft>
              <a:buNone/>
            </a:pPr>
            <a:r>
              <a:rPr lang="en-US" sz="2400" b="1">
                <a:latin typeface="PT Sans Narrow"/>
                <a:ea typeface="PT Sans Narrow"/>
                <a:cs typeface="PT Sans Narrow"/>
                <a:sym typeface="PT Sans Narrow"/>
              </a:rPr>
              <a:t>Swap1(x,y):</a:t>
            </a:r>
            <a:endParaRPr sz="2400" b="1">
              <a:latin typeface="PT Sans Narrow"/>
              <a:ea typeface="PT Sans Narrow"/>
              <a:cs typeface="PT Sans Narrow"/>
              <a:sym typeface="PT Sans Narrow"/>
            </a:endParaRPr>
          </a:p>
          <a:p>
            <a:pPr marL="749300" marR="0" lvl="0" indent="0" algn="l" rtl="0">
              <a:lnSpc>
                <a:spcPct val="100000"/>
              </a:lnSpc>
              <a:spcBef>
                <a:spcPts val="400"/>
              </a:spcBef>
              <a:spcAft>
                <a:spcPts val="0"/>
              </a:spcAft>
              <a:buNone/>
            </a:pPr>
            <a:r>
              <a:rPr lang="en-US" sz="2400" b="1">
                <a:latin typeface="PT Sans Narrow"/>
                <a:ea typeface="PT Sans Narrow"/>
                <a:cs typeface="PT Sans Narrow"/>
                <a:sym typeface="PT Sans Narrow"/>
              </a:rPr>
              <a:t>aux := x</a:t>
            </a:r>
            <a:endParaRPr sz="2400" b="1">
              <a:latin typeface="PT Sans Narrow"/>
              <a:ea typeface="PT Sans Narrow"/>
              <a:cs typeface="PT Sans Narrow"/>
              <a:sym typeface="PT Sans Narrow"/>
            </a:endParaRPr>
          </a:p>
        </p:txBody>
      </p:sp>
      <p:graphicFrame>
        <p:nvGraphicFramePr>
          <p:cNvPr id="329" name="Google Shape;329;g2421fa5cb73_1_91"/>
          <p:cNvGraphicFramePr/>
          <p:nvPr/>
        </p:nvGraphicFramePr>
        <p:xfrm>
          <a:off x="1253474" y="2393009"/>
          <a:ext cx="1557475" cy="772946"/>
        </p:xfrm>
        <a:graphic>
          <a:graphicData uri="http://schemas.openxmlformats.org/drawingml/2006/table">
            <a:tbl>
              <a:tblPr firstRow="1" bandRow="1">
                <a:noFill/>
                <a:tableStyleId>{7FB582E5-28D6-4D4C-8F17-B748135ACF58}</a:tableStyleId>
              </a:tblPr>
              <a:tblGrid>
                <a:gridCol w="310000">
                  <a:extLst>
                    <a:ext uri="{9D8B030D-6E8A-4147-A177-3AD203B41FA5}">
                      <a16:colId xmlns:a16="http://schemas.microsoft.com/office/drawing/2014/main" val="20000"/>
                    </a:ext>
                  </a:extLst>
                </a:gridCol>
                <a:gridCol w="562850">
                  <a:extLst>
                    <a:ext uri="{9D8B030D-6E8A-4147-A177-3AD203B41FA5}">
                      <a16:colId xmlns:a16="http://schemas.microsoft.com/office/drawing/2014/main" val="20001"/>
                    </a:ext>
                  </a:extLst>
                </a:gridCol>
                <a:gridCol w="684625">
                  <a:extLst>
                    <a:ext uri="{9D8B030D-6E8A-4147-A177-3AD203B41FA5}">
                      <a16:colId xmlns:a16="http://schemas.microsoft.com/office/drawing/2014/main" val="20002"/>
                    </a:ext>
                  </a:extLst>
                </a:gridCol>
              </a:tblGrid>
              <a:tr h="379500">
                <a:tc>
                  <a:txBody>
                    <a:bodyPr/>
                    <a:lstStyle/>
                    <a:p>
                      <a:pPr marL="25400" marR="0" lvl="0" indent="0" algn="l" rtl="0">
                        <a:lnSpc>
                          <a:spcPct val="103333"/>
                        </a:lnSpc>
                        <a:spcBef>
                          <a:spcPts val="0"/>
                        </a:spcBef>
                        <a:spcAft>
                          <a:spcPts val="0"/>
                        </a:spcAft>
                        <a:buNone/>
                      </a:pPr>
                      <a:r>
                        <a:rPr lang="en-US" sz="2400" b="1" u="none" strike="noStrike" cap="none">
                          <a:solidFill>
                            <a:srgbClr val="000000"/>
                          </a:solidFill>
                          <a:latin typeface="PT Sans Narrow"/>
                          <a:ea typeface="PT Sans Narrow"/>
                          <a:cs typeface="PT Sans Narrow"/>
                          <a:sym typeface="PT Sans Narrow"/>
                        </a:rPr>
                        <a:t>x</a:t>
                      </a:r>
                      <a:endParaRPr sz="2400" b="1" u="none" strike="noStrike" cap="none">
                        <a:solidFill>
                          <a:srgbClr val="000000"/>
                        </a:solidFill>
                        <a:latin typeface="PT Sans Narrow"/>
                        <a:ea typeface="PT Sans Narrow"/>
                        <a:cs typeface="PT Sans Narrow"/>
                        <a:sym typeface="PT Sans Narrow"/>
                      </a:endParaRPr>
                    </a:p>
                  </a:txBody>
                  <a:tcPr marL="0" marR="0" marT="0" marB="0"/>
                </a:tc>
                <a:tc>
                  <a:txBody>
                    <a:bodyPr/>
                    <a:lstStyle/>
                    <a:p>
                      <a:pPr marL="0" marR="0" lvl="0" indent="0" algn="ctr" rtl="0">
                        <a:lnSpc>
                          <a:spcPct val="103333"/>
                        </a:lnSpc>
                        <a:spcBef>
                          <a:spcPts val="0"/>
                        </a:spcBef>
                        <a:spcAft>
                          <a:spcPts val="0"/>
                        </a:spcAft>
                        <a:buNone/>
                      </a:pPr>
                      <a:r>
                        <a:rPr lang="en-US" sz="2400" b="1" u="none" strike="noStrike" cap="none">
                          <a:solidFill>
                            <a:srgbClr val="000000"/>
                          </a:solidFill>
                          <a:latin typeface="PT Sans Narrow"/>
                          <a:ea typeface="PT Sans Narrow"/>
                          <a:cs typeface="PT Sans Narrow"/>
                          <a:sym typeface="PT Sans Narrow"/>
                        </a:rPr>
                        <a:t>:=</a:t>
                      </a:r>
                      <a:endParaRPr sz="2400" b="1" u="none" strike="noStrike" cap="none">
                        <a:solidFill>
                          <a:srgbClr val="000000"/>
                        </a:solidFill>
                        <a:latin typeface="PT Sans Narrow"/>
                        <a:ea typeface="PT Sans Narrow"/>
                        <a:cs typeface="PT Sans Narrow"/>
                        <a:sym typeface="PT Sans Narrow"/>
                      </a:endParaRPr>
                    </a:p>
                  </a:txBody>
                  <a:tcPr marL="0" marR="0" marT="0" marB="0"/>
                </a:tc>
                <a:tc>
                  <a:txBody>
                    <a:bodyPr/>
                    <a:lstStyle/>
                    <a:p>
                      <a:pPr marL="88900" marR="0" lvl="0" indent="0" algn="l" rtl="0">
                        <a:lnSpc>
                          <a:spcPct val="103333"/>
                        </a:lnSpc>
                        <a:spcBef>
                          <a:spcPts val="0"/>
                        </a:spcBef>
                        <a:spcAft>
                          <a:spcPts val="0"/>
                        </a:spcAft>
                        <a:buNone/>
                      </a:pPr>
                      <a:r>
                        <a:rPr lang="en-US" sz="2400" b="1" u="none" strike="noStrike" cap="none">
                          <a:solidFill>
                            <a:srgbClr val="000000"/>
                          </a:solidFill>
                          <a:latin typeface="PT Sans Narrow"/>
                          <a:ea typeface="PT Sans Narrow"/>
                          <a:cs typeface="PT Sans Narrow"/>
                          <a:sym typeface="PT Sans Narrow"/>
                        </a:rPr>
                        <a:t>y</a:t>
                      </a:r>
                      <a:endParaRPr sz="2400" b="1" u="none" strike="noStrike" cap="none">
                        <a:solidFill>
                          <a:srgbClr val="000000"/>
                        </a:solidFill>
                        <a:latin typeface="PT Sans Narrow"/>
                        <a:ea typeface="PT Sans Narrow"/>
                        <a:cs typeface="PT Sans Narrow"/>
                        <a:sym typeface="PT Sans Narrow"/>
                      </a:endParaRPr>
                    </a:p>
                  </a:txBody>
                  <a:tcPr marL="0" marR="0" marT="0" marB="0"/>
                </a:tc>
                <a:extLst>
                  <a:ext uri="{0D108BD9-81ED-4DB2-BD59-A6C34878D82A}">
                    <a16:rowId xmlns:a16="http://schemas.microsoft.com/office/drawing/2014/main" val="10000"/>
                  </a:ext>
                </a:extLst>
              </a:tr>
              <a:tr h="379200">
                <a:tc>
                  <a:txBody>
                    <a:bodyPr/>
                    <a:lstStyle/>
                    <a:p>
                      <a:pPr marL="25400" marR="0" lvl="0" indent="0" algn="l" rtl="0">
                        <a:lnSpc>
                          <a:spcPct val="115370"/>
                        </a:lnSpc>
                        <a:spcBef>
                          <a:spcPts val="0"/>
                        </a:spcBef>
                        <a:spcAft>
                          <a:spcPts val="0"/>
                        </a:spcAft>
                        <a:buNone/>
                      </a:pPr>
                      <a:r>
                        <a:rPr lang="en-US" sz="2400" b="1" u="none" strike="noStrike" cap="none">
                          <a:solidFill>
                            <a:srgbClr val="000000"/>
                          </a:solidFill>
                          <a:latin typeface="PT Sans Narrow"/>
                          <a:ea typeface="PT Sans Narrow"/>
                          <a:cs typeface="PT Sans Narrow"/>
                          <a:sym typeface="PT Sans Narrow"/>
                        </a:rPr>
                        <a:t>y</a:t>
                      </a:r>
                      <a:endParaRPr sz="2400" b="1" u="none" strike="noStrike" cap="none">
                        <a:solidFill>
                          <a:srgbClr val="000000"/>
                        </a:solidFill>
                        <a:latin typeface="PT Sans Narrow"/>
                        <a:ea typeface="PT Sans Narrow"/>
                        <a:cs typeface="PT Sans Narrow"/>
                        <a:sym typeface="PT Sans Narrow"/>
                      </a:endParaRPr>
                    </a:p>
                  </a:txBody>
                  <a:tcPr marL="0" marR="0" marT="0" marB="0"/>
                </a:tc>
                <a:tc>
                  <a:txBody>
                    <a:bodyPr/>
                    <a:lstStyle/>
                    <a:p>
                      <a:pPr marL="0" marR="0" lvl="0" indent="0" algn="ctr" rtl="0">
                        <a:lnSpc>
                          <a:spcPct val="115370"/>
                        </a:lnSpc>
                        <a:spcBef>
                          <a:spcPts val="0"/>
                        </a:spcBef>
                        <a:spcAft>
                          <a:spcPts val="0"/>
                        </a:spcAft>
                        <a:buNone/>
                      </a:pPr>
                      <a:r>
                        <a:rPr lang="en-US" sz="2400" b="1" u="none" strike="noStrike" cap="none">
                          <a:solidFill>
                            <a:srgbClr val="000000"/>
                          </a:solidFill>
                          <a:latin typeface="PT Sans Narrow"/>
                          <a:ea typeface="PT Sans Narrow"/>
                          <a:cs typeface="PT Sans Narrow"/>
                          <a:sym typeface="PT Sans Narrow"/>
                        </a:rPr>
                        <a:t>:=</a:t>
                      </a:r>
                      <a:endParaRPr sz="2400" b="1" u="none" strike="noStrike" cap="none">
                        <a:solidFill>
                          <a:srgbClr val="000000"/>
                        </a:solidFill>
                        <a:latin typeface="PT Sans Narrow"/>
                        <a:ea typeface="PT Sans Narrow"/>
                        <a:cs typeface="PT Sans Narrow"/>
                        <a:sym typeface="PT Sans Narrow"/>
                      </a:endParaRPr>
                    </a:p>
                  </a:txBody>
                  <a:tcPr marL="0" marR="0" marT="0" marB="0"/>
                </a:tc>
                <a:tc>
                  <a:txBody>
                    <a:bodyPr/>
                    <a:lstStyle/>
                    <a:p>
                      <a:pPr marL="88900" marR="0" lvl="0" indent="0" algn="l" rtl="0">
                        <a:lnSpc>
                          <a:spcPct val="115370"/>
                        </a:lnSpc>
                        <a:spcBef>
                          <a:spcPts val="0"/>
                        </a:spcBef>
                        <a:spcAft>
                          <a:spcPts val="0"/>
                        </a:spcAft>
                        <a:buNone/>
                      </a:pPr>
                      <a:r>
                        <a:rPr lang="en-US" sz="2400" b="1" u="none" strike="noStrike" cap="none">
                          <a:solidFill>
                            <a:srgbClr val="000000"/>
                          </a:solidFill>
                          <a:latin typeface="PT Sans Narrow"/>
                          <a:ea typeface="PT Sans Narrow"/>
                          <a:cs typeface="PT Sans Narrow"/>
                          <a:sym typeface="PT Sans Narrow"/>
                        </a:rPr>
                        <a:t>aux</a:t>
                      </a:r>
                      <a:endParaRPr sz="2400" b="1" u="none" strike="noStrike" cap="none">
                        <a:solidFill>
                          <a:srgbClr val="000000"/>
                        </a:solidFill>
                        <a:latin typeface="PT Sans Narrow"/>
                        <a:ea typeface="PT Sans Narrow"/>
                        <a:cs typeface="PT Sans Narrow"/>
                        <a:sym typeface="PT Sans Narrow"/>
                      </a:endParaRPr>
                    </a:p>
                  </a:txBody>
                  <a:tcPr marL="0" marR="0" marT="0" marB="0"/>
                </a:tc>
                <a:extLst>
                  <a:ext uri="{0D108BD9-81ED-4DB2-BD59-A6C34878D82A}">
                    <a16:rowId xmlns:a16="http://schemas.microsoft.com/office/drawing/2014/main" val="10001"/>
                  </a:ext>
                </a:extLst>
              </a:tr>
            </a:tbl>
          </a:graphicData>
        </a:graphic>
      </p:graphicFrame>
      <p:sp>
        <p:nvSpPr>
          <p:cNvPr id="330" name="Google Shape;330;g2421fa5cb73_1_91"/>
          <p:cNvSpPr txBox="1"/>
          <p:nvPr/>
        </p:nvSpPr>
        <p:spPr>
          <a:xfrm>
            <a:off x="538756" y="3449842"/>
            <a:ext cx="3208500" cy="1697400"/>
          </a:xfrm>
          <a:prstGeom prst="rect">
            <a:avLst/>
          </a:prstGeom>
          <a:noFill/>
          <a:ln>
            <a:noFill/>
          </a:ln>
        </p:spPr>
        <p:txBody>
          <a:bodyPr spcFirstLastPara="1" wrap="square" lIns="0" tIns="65150" rIns="0" bIns="0" anchor="t" anchorCtr="0">
            <a:spAutoFit/>
          </a:bodyPr>
          <a:lstStyle/>
          <a:p>
            <a:pPr marL="12700" marR="0" lvl="0" indent="0" algn="l" rtl="0">
              <a:lnSpc>
                <a:spcPct val="100000"/>
              </a:lnSpc>
              <a:spcBef>
                <a:spcPts val="0"/>
              </a:spcBef>
              <a:spcAft>
                <a:spcPts val="0"/>
              </a:spcAft>
              <a:buNone/>
            </a:pPr>
            <a:r>
              <a:rPr lang="en-US" sz="2400" b="1">
                <a:latin typeface="PT Sans Narrow"/>
                <a:ea typeface="PT Sans Narrow"/>
                <a:cs typeface="PT Sans Narrow"/>
                <a:sym typeface="PT Sans Narrow"/>
              </a:rPr>
              <a:t>Precondition:</a:t>
            </a:r>
            <a:endParaRPr sz="2400">
              <a:latin typeface="PT Sans Narrow"/>
              <a:ea typeface="PT Sans Narrow"/>
              <a:cs typeface="PT Sans Narrow"/>
              <a:sym typeface="PT Sans Narrow"/>
            </a:endParaRPr>
          </a:p>
          <a:p>
            <a:pPr marL="381000" marR="0" lvl="0" indent="0" algn="l" rtl="0">
              <a:lnSpc>
                <a:spcPct val="100000"/>
              </a:lnSpc>
              <a:spcBef>
                <a:spcPts val="400"/>
              </a:spcBef>
              <a:spcAft>
                <a:spcPts val="0"/>
              </a:spcAft>
              <a:buNone/>
            </a:pPr>
            <a:r>
              <a:rPr lang="en-US" sz="2400">
                <a:latin typeface="PT Sans Narrow"/>
                <a:ea typeface="PT Sans Narrow"/>
                <a:cs typeface="PT Sans Narrow"/>
                <a:sym typeface="PT Sans Narrow"/>
              </a:rPr>
              <a:t>x = a and y = b</a:t>
            </a:r>
            <a:endParaRPr sz="2400">
              <a:latin typeface="PT Sans Narrow"/>
              <a:ea typeface="PT Sans Narrow"/>
              <a:cs typeface="PT Sans Narrow"/>
              <a:sym typeface="PT Sans Narrow"/>
            </a:endParaRPr>
          </a:p>
          <a:p>
            <a:pPr marL="12700" marR="0" lvl="0" indent="0" algn="l" rtl="0">
              <a:lnSpc>
                <a:spcPct val="100000"/>
              </a:lnSpc>
              <a:spcBef>
                <a:spcPts val="400"/>
              </a:spcBef>
              <a:spcAft>
                <a:spcPts val="0"/>
              </a:spcAft>
              <a:buNone/>
            </a:pPr>
            <a:r>
              <a:rPr lang="en-US" sz="2400" b="1">
                <a:latin typeface="PT Sans Narrow"/>
                <a:ea typeface="PT Sans Narrow"/>
                <a:cs typeface="PT Sans Narrow"/>
                <a:sym typeface="PT Sans Narrow"/>
              </a:rPr>
              <a:t>Postcondition:</a:t>
            </a:r>
            <a:endParaRPr sz="2400">
              <a:latin typeface="PT Sans Narrow"/>
              <a:ea typeface="PT Sans Narrow"/>
              <a:cs typeface="PT Sans Narrow"/>
              <a:sym typeface="PT Sans Narrow"/>
            </a:endParaRPr>
          </a:p>
          <a:p>
            <a:pPr marL="381000" marR="0" lvl="0" indent="0" algn="l" rtl="0">
              <a:lnSpc>
                <a:spcPct val="100000"/>
              </a:lnSpc>
              <a:spcBef>
                <a:spcPts val="400"/>
              </a:spcBef>
              <a:spcAft>
                <a:spcPts val="0"/>
              </a:spcAft>
              <a:buNone/>
            </a:pPr>
            <a:r>
              <a:rPr lang="en-US" sz="2400">
                <a:latin typeface="PT Sans Narrow"/>
                <a:ea typeface="PT Sans Narrow"/>
                <a:cs typeface="PT Sans Narrow"/>
                <a:sym typeface="PT Sans Narrow"/>
              </a:rPr>
              <a:t>x = b and y = a</a:t>
            </a:r>
            <a:endParaRPr sz="2400">
              <a:latin typeface="PT Sans Narrow"/>
              <a:ea typeface="PT Sans Narrow"/>
              <a:cs typeface="PT Sans Narrow"/>
              <a:sym typeface="PT Sans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34"/>
        <p:cNvGrpSpPr/>
        <p:nvPr/>
      </p:nvGrpSpPr>
      <p:grpSpPr>
        <a:xfrm>
          <a:off x="0" y="0"/>
          <a:ext cx="0" cy="0"/>
          <a:chOff x="0" y="0"/>
          <a:chExt cx="0" cy="0"/>
        </a:xfrm>
      </p:grpSpPr>
      <p:sp>
        <p:nvSpPr>
          <p:cNvPr id="335" name="Google Shape;335;g2421fa5cb73_1_99"/>
          <p:cNvSpPr txBox="1">
            <a:spLocks noGrp="1"/>
          </p:cNvSpPr>
          <p:nvPr>
            <p:ph type="title"/>
          </p:nvPr>
        </p:nvSpPr>
        <p:spPr>
          <a:xfrm>
            <a:off x="538746" y="320100"/>
            <a:ext cx="8478300" cy="1188300"/>
          </a:xfrm>
          <a:prstGeom prst="rect">
            <a:avLst/>
          </a:prstGeom>
          <a:noFill/>
          <a:ln>
            <a:noFill/>
          </a:ln>
        </p:spPr>
        <p:txBody>
          <a:bodyPr spcFirstLastPara="1" wrap="square" lIns="0" tIns="73150" rIns="0" bIns="0" anchor="t" anchorCtr="0">
            <a:spAutoFit/>
          </a:bodyPr>
          <a:lstStyle/>
          <a:p>
            <a:pPr marL="0" marR="0" lvl="0" indent="0" algn="l" rtl="0">
              <a:lnSpc>
                <a:spcPct val="108000"/>
              </a:lnSpc>
              <a:spcBef>
                <a:spcPts val="0"/>
              </a:spcBef>
              <a:spcAft>
                <a:spcPts val="0"/>
              </a:spcAft>
              <a:buNone/>
            </a:pPr>
            <a:r>
              <a:rPr lang="en-US" sz="3200" b="1">
                <a:solidFill>
                  <a:schemeClr val="accent1"/>
                </a:solidFill>
                <a:latin typeface="PT Sans Narrow"/>
                <a:ea typeface="PT Sans Narrow"/>
                <a:cs typeface="PT Sans Narrow"/>
                <a:sym typeface="PT Sans Narrow"/>
              </a:rPr>
              <a:t>Example – a repetitive  algorithm</a:t>
            </a:r>
            <a:endParaRPr sz="3200" b="1">
              <a:solidFill>
                <a:schemeClr val="accent1"/>
              </a:solidFill>
              <a:latin typeface="PT Sans Narrow"/>
              <a:ea typeface="PT Sans Narrow"/>
              <a:cs typeface="PT Sans Narrow"/>
              <a:sym typeface="PT Sans Narrow"/>
            </a:endParaRPr>
          </a:p>
          <a:p>
            <a:pPr marL="12700" lvl="0" indent="0" algn="l" rtl="0">
              <a:lnSpc>
                <a:spcPct val="100000"/>
              </a:lnSpc>
              <a:spcBef>
                <a:spcPts val="700"/>
              </a:spcBef>
              <a:spcAft>
                <a:spcPts val="0"/>
              </a:spcAft>
              <a:buNone/>
            </a:pPr>
            <a:r>
              <a:rPr lang="en-US" sz="3200" b="1">
                <a:solidFill>
                  <a:schemeClr val="accent1"/>
                </a:solidFill>
                <a:latin typeface="PT Sans Narrow"/>
                <a:ea typeface="PT Sans Narrow"/>
                <a:cs typeface="PT Sans Narrow"/>
                <a:sym typeface="PT Sans Narrow"/>
              </a:rPr>
              <a:t>Algorithm Sum_of_N_numbers</a:t>
            </a:r>
            <a:endParaRPr sz="3200" b="1">
              <a:solidFill>
                <a:schemeClr val="accent1"/>
              </a:solidFill>
              <a:latin typeface="PT Sans Narrow"/>
              <a:ea typeface="PT Sans Narrow"/>
              <a:cs typeface="PT Sans Narrow"/>
              <a:sym typeface="PT Sans Narrow"/>
            </a:endParaRPr>
          </a:p>
        </p:txBody>
      </p:sp>
      <p:sp>
        <p:nvSpPr>
          <p:cNvPr id="336" name="Google Shape;336;g2421fa5cb73_1_99"/>
          <p:cNvSpPr txBox="1"/>
          <p:nvPr/>
        </p:nvSpPr>
        <p:spPr>
          <a:xfrm>
            <a:off x="538750" y="1934975"/>
            <a:ext cx="8196300" cy="894000"/>
          </a:xfrm>
          <a:prstGeom prst="rect">
            <a:avLst/>
          </a:prstGeom>
          <a:noFill/>
          <a:ln>
            <a:noFill/>
          </a:ln>
        </p:spPr>
        <p:txBody>
          <a:bodyPr spcFirstLastPara="1" wrap="square" lIns="0" tIns="11425" rIns="0" bIns="0" anchor="t" anchorCtr="0">
            <a:spAutoFit/>
          </a:bodyPr>
          <a:lstStyle/>
          <a:p>
            <a:pPr marL="12700" marR="0" lvl="0" indent="0" algn="l" rtl="0">
              <a:lnSpc>
                <a:spcPct val="120500"/>
              </a:lnSpc>
              <a:spcBef>
                <a:spcPts val="0"/>
              </a:spcBef>
              <a:spcAft>
                <a:spcPts val="0"/>
              </a:spcAft>
              <a:buNone/>
            </a:pPr>
            <a:r>
              <a:rPr lang="en-US" sz="2600" b="1">
                <a:latin typeface="PT Sans Narrow"/>
                <a:ea typeface="PT Sans Narrow"/>
                <a:cs typeface="PT Sans Narrow"/>
                <a:sym typeface="PT Sans Narrow"/>
              </a:rPr>
              <a:t>Input: a, an array of N numbers  Output: s, the sum of the N numbers in a</a:t>
            </a:r>
            <a:endParaRPr sz="2600" b="1">
              <a:latin typeface="PT Sans Narrow"/>
              <a:ea typeface="PT Sans Narrow"/>
              <a:cs typeface="PT Sans Narrow"/>
              <a:sym typeface="PT Sans Narrow"/>
            </a:endParaRPr>
          </a:p>
        </p:txBody>
      </p:sp>
      <p:sp>
        <p:nvSpPr>
          <p:cNvPr id="337" name="Google Shape;337;g2421fa5cb73_1_99"/>
          <p:cNvSpPr txBox="1"/>
          <p:nvPr/>
        </p:nvSpPr>
        <p:spPr>
          <a:xfrm>
            <a:off x="538746" y="3125475"/>
            <a:ext cx="2591100" cy="3235500"/>
          </a:xfrm>
          <a:prstGeom prst="rect">
            <a:avLst/>
          </a:prstGeom>
          <a:noFill/>
          <a:ln>
            <a:noFill/>
          </a:ln>
        </p:spPr>
        <p:txBody>
          <a:bodyPr spcFirstLastPara="1" wrap="square" lIns="0" tIns="72575" rIns="0" bIns="0" anchor="t" anchorCtr="0">
            <a:spAutoFit/>
          </a:bodyPr>
          <a:lstStyle/>
          <a:p>
            <a:pPr marL="12700" marR="0" lvl="0" indent="0" algn="l" rtl="0">
              <a:lnSpc>
                <a:spcPct val="100000"/>
              </a:lnSpc>
              <a:spcBef>
                <a:spcPts val="0"/>
              </a:spcBef>
              <a:spcAft>
                <a:spcPts val="0"/>
              </a:spcAft>
              <a:buNone/>
            </a:pPr>
            <a:r>
              <a:rPr lang="en-US" sz="2800">
                <a:latin typeface="PT Sans Narrow"/>
                <a:ea typeface="PT Sans Narrow"/>
                <a:cs typeface="PT Sans Narrow"/>
                <a:sym typeface="PT Sans Narrow"/>
              </a:rPr>
              <a:t>s:=0;</a:t>
            </a:r>
            <a:endParaRPr sz="2800">
              <a:latin typeface="PT Sans Narrow"/>
              <a:ea typeface="PT Sans Narrow"/>
              <a:cs typeface="PT Sans Narrow"/>
              <a:sym typeface="PT Sans Narrow"/>
            </a:endParaRPr>
          </a:p>
          <a:p>
            <a:pPr marL="12700" marR="0" lvl="0" indent="0" algn="l" rtl="0">
              <a:lnSpc>
                <a:spcPct val="100000"/>
              </a:lnSpc>
              <a:spcBef>
                <a:spcPts val="500"/>
              </a:spcBef>
              <a:spcAft>
                <a:spcPts val="0"/>
              </a:spcAft>
              <a:buNone/>
            </a:pPr>
            <a:r>
              <a:rPr lang="en-US" sz="2800">
                <a:latin typeface="PT Sans Narrow"/>
                <a:ea typeface="PT Sans Narrow"/>
                <a:cs typeface="PT Sans Narrow"/>
                <a:sym typeface="PT Sans Narrow"/>
              </a:rPr>
              <a:t>k:=0;</a:t>
            </a:r>
            <a:endParaRPr sz="2800">
              <a:latin typeface="PT Sans Narrow"/>
              <a:ea typeface="PT Sans Narrow"/>
              <a:cs typeface="PT Sans Narrow"/>
              <a:sym typeface="PT Sans Narrow"/>
            </a:endParaRPr>
          </a:p>
          <a:p>
            <a:pPr marL="127000" marR="0" lvl="0" indent="-114300" algn="l" rtl="0">
              <a:lnSpc>
                <a:spcPct val="144545"/>
              </a:lnSpc>
              <a:spcBef>
                <a:spcPts val="200"/>
              </a:spcBef>
              <a:spcAft>
                <a:spcPts val="0"/>
              </a:spcAft>
              <a:buNone/>
            </a:pPr>
            <a:r>
              <a:rPr lang="en-US" sz="2800">
                <a:latin typeface="PT Sans Narrow"/>
                <a:ea typeface="PT Sans Narrow"/>
                <a:cs typeface="PT Sans Narrow"/>
                <a:sym typeface="PT Sans Narrow"/>
              </a:rPr>
              <a:t>While (k&lt;N) do  k:=k+1;</a:t>
            </a:r>
            <a:endParaRPr sz="2800">
              <a:latin typeface="PT Sans Narrow"/>
              <a:ea typeface="PT Sans Narrow"/>
              <a:cs typeface="PT Sans Narrow"/>
              <a:sym typeface="PT Sans Narrow"/>
            </a:endParaRPr>
          </a:p>
          <a:p>
            <a:pPr marL="127000" marR="0" lvl="0" indent="0" algn="l" rtl="0">
              <a:lnSpc>
                <a:spcPct val="100000"/>
              </a:lnSpc>
              <a:spcBef>
                <a:spcPts val="300"/>
              </a:spcBef>
              <a:spcAft>
                <a:spcPts val="0"/>
              </a:spcAft>
              <a:buNone/>
            </a:pPr>
            <a:r>
              <a:rPr lang="en-US" sz="2800">
                <a:latin typeface="PT Sans Narrow"/>
                <a:ea typeface="PT Sans Narrow"/>
                <a:cs typeface="PT Sans Narrow"/>
                <a:sym typeface="PT Sans Narrow"/>
              </a:rPr>
              <a:t>s:=s+a[k];</a:t>
            </a:r>
            <a:endParaRPr sz="2800">
              <a:latin typeface="PT Sans Narrow"/>
              <a:ea typeface="PT Sans Narrow"/>
              <a:cs typeface="PT Sans Narrow"/>
              <a:sym typeface="PT Sans Narrow"/>
            </a:endParaRPr>
          </a:p>
          <a:p>
            <a:pPr marL="12700" marR="0" lvl="0" indent="0" algn="l" rtl="0">
              <a:lnSpc>
                <a:spcPct val="100000"/>
              </a:lnSpc>
              <a:spcBef>
                <a:spcPts val="500"/>
              </a:spcBef>
              <a:spcAft>
                <a:spcPts val="0"/>
              </a:spcAft>
              <a:buNone/>
            </a:pPr>
            <a:r>
              <a:rPr lang="en-US" sz="2800">
                <a:latin typeface="PT Sans Narrow"/>
                <a:ea typeface="PT Sans Narrow"/>
                <a:cs typeface="PT Sans Narrow"/>
                <a:sym typeface="PT Sans Narrow"/>
              </a:rPr>
              <a:t>end</a:t>
            </a:r>
            <a:endParaRPr sz="2800">
              <a:latin typeface="PT Sans Narrow"/>
              <a:ea typeface="PT Sans Narrow"/>
              <a:cs typeface="PT Sans Narrow"/>
              <a:sym typeface="PT Sans Narrow"/>
            </a:endParaRPr>
          </a:p>
        </p:txBody>
      </p:sp>
      <p:sp>
        <p:nvSpPr>
          <p:cNvPr id="338" name="Google Shape;338;g2421fa5cb73_1_99"/>
          <p:cNvSpPr txBox="1"/>
          <p:nvPr/>
        </p:nvSpPr>
        <p:spPr>
          <a:xfrm>
            <a:off x="4399768" y="3738750"/>
            <a:ext cx="4203300" cy="842100"/>
          </a:xfrm>
          <a:prstGeom prst="rect">
            <a:avLst/>
          </a:prstGeom>
          <a:noFill/>
          <a:ln>
            <a:noFill/>
          </a:ln>
        </p:spPr>
        <p:txBody>
          <a:bodyPr spcFirstLastPara="1" wrap="square" lIns="0" tIns="10850" rIns="0" bIns="0" anchor="t" anchorCtr="0">
            <a:spAutoFit/>
          </a:bodyPr>
          <a:lstStyle/>
          <a:p>
            <a:pPr marL="495300" marR="0" lvl="0" indent="-482600" algn="l" rtl="0">
              <a:lnSpc>
                <a:spcPct val="100000"/>
              </a:lnSpc>
              <a:spcBef>
                <a:spcPts val="0"/>
              </a:spcBef>
              <a:spcAft>
                <a:spcPts val="0"/>
              </a:spcAft>
              <a:buNone/>
            </a:pPr>
            <a:r>
              <a:rPr lang="en-US" sz="2700" b="1" i="1" dirty="0">
                <a:solidFill>
                  <a:schemeClr val="accent1"/>
                </a:solidFill>
                <a:latin typeface="PT Sans Narrow"/>
                <a:ea typeface="PT Sans Narrow"/>
                <a:cs typeface="PT Sans Narrow"/>
                <a:sym typeface="PT Sans Narrow"/>
              </a:rPr>
              <a:t>We use techniques  based on </a:t>
            </a:r>
            <a:r>
              <a:rPr lang="en-US" sz="2700" b="1" i="1" u="sng" dirty="0">
                <a:solidFill>
                  <a:schemeClr val="accent1"/>
                </a:solidFill>
                <a:latin typeface="PT Sans Narrow"/>
                <a:ea typeface="PT Sans Narrow"/>
                <a:cs typeface="PT Sans Narrow"/>
                <a:sym typeface="PT Sans Narrow"/>
              </a:rPr>
              <a:t>loop </a:t>
            </a:r>
            <a:r>
              <a:rPr lang="en-US" sz="2700" b="1" i="1" dirty="0">
                <a:solidFill>
                  <a:schemeClr val="accent1"/>
                </a:solidFill>
                <a:latin typeface="PT Sans Narrow"/>
                <a:ea typeface="PT Sans Narrow"/>
                <a:cs typeface="PT Sans Narrow"/>
                <a:sym typeface="PT Sans Narrow"/>
              </a:rPr>
              <a:t> </a:t>
            </a:r>
            <a:r>
              <a:rPr lang="en-US" sz="2700" b="1" i="1" u="sng" dirty="0">
                <a:solidFill>
                  <a:schemeClr val="accent1"/>
                </a:solidFill>
                <a:latin typeface="PT Sans Narrow"/>
                <a:ea typeface="PT Sans Narrow"/>
                <a:cs typeface="PT Sans Narrow"/>
                <a:sym typeface="PT Sans Narrow"/>
              </a:rPr>
              <a:t>invariants</a:t>
            </a:r>
            <a:r>
              <a:rPr lang="en-US" sz="2700" b="1" i="1" dirty="0">
                <a:solidFill>
                  <a:schemeClr val="accent1"/>
                </a:solidFill>
                <a:latin typeface="PT Sans Narrow"/>
                <a:ea typeface="PT Sans Narrow"/>
                <a:cs typeface="PT Sans Narrow"/>
                <a:sym typeface="PT Sans Narrow"/>
              </a:rPr>
              <a:t> and </a:t>
            </a:r>
            <a:r>
              <a:rPr lang="en-US" sz="2700" b="1" i="1" u="sng" dirty="0">
                <a:solidFill>
                  <a:schemeClr val="accent1"/>
                </a:solidFill>
                <a:latin typeface="PT Sans Narrow"/>
                <a:ea typeface="PT Sans Narrow"/>
                <a:cs typeface="PT Sans Narrow"/>
                <a:sym typeface="PT Sans Narrow"/>
              </a:rPr>
              <a:t>induction</a:t>
            </a:r>
            <a:endParaRPr sz="2700" b="1" dirty="0">
              <a:solidFill>
                <a:schemeClr val="accent1"/>
              </a:solidFill>
              <a:latin typeface="PT Sans Narrow"/>
              <a:ea typeface="PT Sans Narrow"/>
              <a:cs typeface="PT Sans Narrow"/>
              <a:sym typeface="PT Sans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42"/>
        <p:cNvGrpSpPr/>
        <p:nvPr/>
      </p:nvGrpSpPr>
      <p:grpSpPr>
        <a:xfrm>
          <a:off x="0" y="0"/>
          <a:ext cx="0" cy="0"/>
          <a:chOff x="0" y="0"/>
          <a:chExt cx="0" cy="0"/>
        </a:xfrm>
      </p:grpSpPr>
      <p:sp>
        <p:nvSpPr>
          <p:cNvPr id="343" name="Google Shape;343;g2421fa5cb73_1_107"/>
          <p:cNvSpPr txBox="1">
            <a:spLocks noGrp="1"/>
          </p:cNvSpPr>
          <p:nvPr>
            <p:ph type="title"/>
          </p:nvPr>
        </p:nvSpPr>
        <p:spPr>
          <a:xfrm>
            <a:off x="942880" y="569761"/>
            <a:ext cx="2958000" cy="585000"/>
          </a:xfrm>
          <a:prstGeom prst="rect">
            <a:avLst/>
          </a:prstGeom>
          <a:noFill/>
          <a:ln>
            <a:noFill/>
          </a:ln>
        </p:spPr>
        <p:txBody>
          <a:bodyPr spcFirstLastPara="1" wrap="square" lIns="0" tIns="15425" rIns="0" bIns="0" anchor="t" anchorCtr="0">
            <a:spAutoFit/>
          </a:bodyPr>
          <a:lstStyle/>
          <a:p>
            <a:pPr marL="12700" lvl="0" indent="0" algn="l" rtl="0">
              <a:lnSpc>
                <a:spcPct val="100000"/>
              </a:lnSpc>
              <a:spcBef>
                <a:spcPts val="0"/>
              </a:spcBef>
              <a:spcAft>
                <a:spcPts val="0"/>
              </a:spcAft>
              <a:buNone/>
            </a:pPr>
            <a:r>
              <a:rPr lang="en-US" sz="3700" b="1">
                <a:solidFill>
                  <a:schemeClr val="accent1"/>
                </a:solidFill>
                <a:latin typeface="PT Sans Narrow"/>
                <a:ea typeface="PT Sans Narrow"/>
                <a:cs typeface="PT Sans Narrow"/>
                <a:sym typeface="PT Sans Narrow"/>
              </a:rPr>
              <a:t>Loop invariants</a:t>
            </a:r>
            <a:endParaRPr sz="3700" b="1">
              <a:solidFill>
                <a:schemeClr val="accent1"/>
              </a:solidFill>
              <a:latin typeface="PT Sans Narrow"/>
              <a:ea typeface="PT Sans Narrow"/>
              <a:cs typeface="PT Sans Narrow"/>
              <a:sym typeface="PT Sans Narrow"/>
            </a:endParaRPr>
          </a:p>
        </p:txBody>
      </p:sp>
      <p:sp>
        <p:nvSpPr>
          <p:cNvPr id="344" name="Google Shape;344;g2421fa5cb73_1_107"/>
          <p:cNvSpPr txBox="1"/>
          <p:nvPr/>
        </p:nvSpPr>
        <p:spPr>
          <a:xfrm>
            <a:off x="636899" y="1889925"/>
            <a:ext cx="7870200" cy="2023800"/>
          </a:xfrm>
          <a:prstGeom prst="rect">
            <a:avLst/>
          </a:prstGeom>
          <a:noFill/>
          <a:ln>
            <a:noFill/>
          </a:ln>
        </p:spPr>
        <p:txBody>
          <a:bodyPr spcFirstLastPara="1" wrap="square" lIns="0" tIns="53150" rIns="0" bIns="0" anchor="t" anchorCtr="0">
            <a:spAutoFit/>
          </a:bodyPr>
          <a:lstStyle/>
          <a:p>
            <a:pPr marL="177800" marR="0" lvl="0" indent="-203200" algn="l" rtl="0">
              <a:lnSpc>
                <a:spcPct val="150000"/>
              </a:lnSpc>
              <a:spcBef>
                <a:spcPts val="0"/>
              </a:spcBef>
              <a:spcAft>
                <a:spcPts val="0"/>
              </a:spcAft>
              <a:buSzPts val="3200"/>
              <a:buFont typeface="PT Sans Narrow"/>
              <a:buChar char="•"/>
            </a:pPr>
            <a:r>
              <a:rPr lang="en-US" sz="3200">
                <a:latin typeface="PT Sans Narrow"/>
                <a:ea typeface="PT Sans Narrow"/>
                <a:cs typeface="PT Sans Narrow"/>
                <a:sym typeface="PT Sans Narrow"/>
              </a:rPr>
              <a:t>A loop invariant is a logical predicate such  that: if it is satisfied before entering any  single iteration of the loop then it is also  satisfied after the iteration</a:t>
            </a:r>
            <a:endParaRPr sz="3200">
              <a:latin typeface="PT Sans Narrow"/>
              <a:ea typeface="PT Sans Narrow"/>
              <a:cs typeface="PT Sans Narrow"/>
              <a:sym typeface="PT Sans Narrow"/>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349" name="Google Shape;349;g2421fa5cb73_1_113"/>
          <p:cNvSpPr txBox="1">
            <a:spLocks noGrp="1"/>
          </p:cNvSpPr>
          <p:nvPr>
            <p:ph type="title"/>
          </p:nvPr>
        </p:nvSpPr>
        <p:spPr>
          <a:xfrm>
            <a:off x="371775" y="266575"/>
            <a:ext cx="8848800" cy="997815"/>
          </a:xfrm>
          <a:prstGeom prst="rect">
            <a:avLst/>
          </a:prstGeom>
          <a:noFill/>
          <a:ln>
            <a:noFill/>
          </a:ln>
        </p:spPr>
        <p:txBody>
          <a:bodyPr spcFirstLastPara="1" wrap="square" lIns="0" tIns="313350" rIns="0" bIns="0" anchor="t" anchorCtr="0">
            <a:spAutoFit/>
          </a:bodyPr>
          <a:lstStyle/>
          <a:p>
            <a:pPr marL="12700" marR="0" lvl="0" indent="0" algn="l" rtl="0">
              <a:lnSpc>
                <a:spcPct val="108000"/>
              </a:lnSpc>
              <a:spcBef>
                <a:spcPts val="0"/>
              </a:spcBef>
              <a:spcAft>
                <a:spcPts val="0"/>
              </a:spcAft>
              <a:buNone/>
            </a:pPr>
            <a:r>
              <a:rPr lang="en-US" b="1" dirty="0">
                <a:solidFill>
                  <a:schemeClr val="accent1"/>
                </a:solidFill>
                <a:latin typeface="PT Sans Narrow"/>
                <a:ea typeface="PT Sans Narrow"/>
                <a:cs typeface="PT Sans Narrow"/>
                <a:sym typeface="PT Sans Narrow"/>
              </a:rPr>
              <a:t>Example: Loop invariant for Sum of n numbers</a:t>
            </a:r>
            <a:endParaRPr b="1" dirty="0">
              <a:solidFill>
                <a:schemeClr val="accent1"/>
              </a:solidFill>
              <a:latin typeface="PT Sans Narrow"/>
              <a:ea typeface="PT Sans Narrow"/>
              <a:cs typeface="PT Sans Narrow"/>
              <a:sym typeface="PT Sans Narrow"/>
            </a:endParaRPr>
          </a:p>
        </p:txBody>
      </p:sp>
      <p:sp>
        <p:nvSpPr>
          <p:cNvPr id="350" name="Google Shape;350;g2421fa5cb73_1_113"/>
          <p:cNvSpPr txBox="1"/>
          <p:nvPr/>
        </p:nvSpPr>
        <p:spPr>
          <a:xfrm>
            <a:off x="562831" y="1631199"/>
            <a:ext cx="6138900" cy="1571100"/>
          </a:xfrm>
          <a:prstGeom prst="rect">
            <a:avLst/>
          </a:prstGeom>
          <a:noFill/>
          <a:ln>
            <a:noFill/>
          </a:ln>
        </p:spPr>
        <p:txBody>
          <a:bodyPr spcFirstLastPara="1" wrap="square" lIns="0" tIns="10850" rIns="0" bIns="0" anchor="t" anchorCtr="0">
            <a:spAutoFit/>
          </a:bodyPr>
          <a:lstStyle/>
          <a:p>
            <a:pPr marL="12700" marR="0" lvl="0" indent="0" algn="l" rtl="0">
              <a:lnSpc>
                <a:spcPct val="115000"/>
              </a:lnSpc>
              <a:spcBef>
                <a:spcPts val="0"/>
              </a:spcBef>
              <a:spcAft>
                <a:spcPts val="0"/>
              </a:spcAft>
              <a:buNone/>
            </a:pPr>
            <a:r>
              <a:rPr lang="en-US" sz="2400" b="1">
                <a:latin typeface="PT Sans Narrow"/>
                <a:ea typeface="PT Sans Narrow"/>
                <a:cs typeface="PT Sans Narrow"/>
                <a:sym typeface="PT Sans Narrow"/>
              </a:rPr>
              <a:t>Algorithm Sum_of_N_numbers</a:t>
            </a:r>
            <a:endParaRPr sz="2400" b="1">
              <a:latin typeface="PT Sans Narrow"/>
              <a:ea typeface="PT Sans Narrow"/>
              <a:cs typeface="PT Sans Narrow"/>
              <a:sym typeface="PT Sans Narrow"/>
            </a:endParaRPr>
          </a:p>
          <a:p>
            <a:pPr marL="0" marR="0" lvl="0" indent="0" algn="l" rtl="0">
              <a:lnSpc>
                <a:spcPct val="115000"/>
              </a:lnSpc>
              <a:spcBef>
                <a:spcPts val="0"/>
              </a:spcBef>
              <a:spcAft>
                <a:spcPts val="0"/>
              </a:spcAft>
              <a:buNone/>
            </a:pPr>
            <a:endParaRPr sz="2300">
              <a:latin typeface="PT Sans Narrow"/>
              <a:ea typeface="PT Sans Narrow"/>
              <a:cs typeface="PT Sans Narrow"/>
              <a:sym typeface="PT Sans Narrow"/>
            </a:endParaRPr>
          </a:p>
          <a:p>
            <a:pPr marL="12700" marR="0" lvl="0" indent="0" algn="l" rtl="0">
              <a:lnSpc>
                <a:spcPct val="115000"/>
              </a:lnSpc>
              <a:spcBef>
                <a:spcPts val="0"/>
              </a:spcBef>
              <a:spcAft>
                <a:spcPts val="0"/>
              </a:spcAft>
              <a:buNone/>
            </a:pPr>
            <a:r>
              <a:rPr lang="en-US" sz="2200">
                <a:latin typeface="PT Sans Narrow"/>
                <a:ea typeface="PT Sans Narrow"/>
                <a:cs typeface="PT Sans Narrow"/>
                <a:sym typeface="PT Sans Narrow"/>
              </a:rPr>
              <a:t>Input: a, an array of N numbers</a:t>
            </a:r>
            <a:endParaRPr sz="2200">
              <a:latin typeface="PT Sans Narrow"/>
              <a:ea typeface="PT Sans Narrow"/>
              <a:cs typeface="PT Sans Narrow"/>
              <a:sym typeface="PT Sans Narrow"/>
            </a:endParaRPr>
          </a:p>
          <a:p>
            <a:pPr marL="12700" marR="0" lvl="0" indent="0" algn="l" rtl="0">
              <a:lnSpc>
                <a:spcPct val="115000"/>
              </a:lnSpc>
              <a:spcBef>
                <a:spcPts val="0"/>
              </a:spcBef>
              <a:spcAft>
                <a:spcPts val="0"/>
              </a:spcAft>
              <a:buNone/>
            </a:pPr>
            <a:r>
              <a:rPr lang="en-US" sz="2200">
                <a:latin typeface="PT Sans Narrow"/>
                <a:ea typeface="PT Sans Narrow"/>
                <a:cs typeface="PT Sans Narrow"/>
                <a:sym typeface="PT Sans Narrow"/>
              </a:rPr>
              <a:t>Output: s, the sum of the N numbers in a</a:t>
            </a:r>
            <a:endParaRPr sz="2200">
              <a:latin typeface="PT Sans Narrow"/>
              <a:ea typeface="PT Sans Narrow"/>
              <a:cs typeface="PT Sans Narrow"/>
              <a:sym typeface="PT Sans Narrow"/>
            </a:endParaRPr>
          </a:p>
        </p:txBody>
      </p:sp>
      <p:sp>
        <p:nvSpPr>
          <p:cNvPr id="351" name="Google Shape;351;g2421fa5cb73_1_113"/>
          <p:cNvSpPr txBox="1"/>
          <p:nvPr/>
        </p:nvSpPr>
        <p:spPr>
          <a:xfrm>
            <a:off x="672425" y="3829050"/>
            <a:ext cx="2551200" cy="2712300"/>
          </a:xfrm>
          <a:prstGeom prst="rect">
            <a:avLst/>
          </a:prstGeom>
          <a:noFill/>
          <a:ln w="19050" cap="flat" cmpd="sng">
            <a:solidFill>
              <a:srgbClr val="000000"/>
            </a:solidFill>
            <a:prstDash val="solid"/>
            <a:round/>
            <a:headEnd type="none" w="sm" len="sm"/>
            <a:tailEnd type="none" w="sm" len="sm"/>
          </a:ln>
        </p:spPr>
        <p:txBody>
          <a:bodyPr spcFirstLastPara="1" wrap="square" lIns="0" tIns="10850" rIns="0" bIns="0" anchor="t" anchorCtr="0">
            <a:spAutoFit/>
          </a:bodyPr>
          <a:lstStyle/>
          <a:p>
            <a:pPr marL="12700" marR="0" lvl="0" indent="0" algn="l" rtl="0">
              <a:lnSpc>
                <a:spcPct val="115000"/>
              </a:lnSpc>
              <a:spcBef>
                <a:spcPts val="0"/>
              </a:spcBef>
              <a:spcAft>
                <a:spcPts val="0"/>
              </a:spcAft>
              <a:buNone/>
            </a:pPr>
            <a:r>
              <a:rPr lang="en-US" sz="2600">
                <a:latin typeface="PT Sans Narrow"/>
                <a:ea typeface="PT Sans Narrow"/>
                <a:cs typeface="PT Sans Narrow"/>
                <a:sym typeface="PT Sans Narrow"/>
              </a:rPr>
              <a:t>s:=0;</a:t>
            </a:r>
            <a:endParaRPr sz="2600">
              <a:latin typeface="PT Sans Narrow"/>
              <a:ea typeface="PT Sans Narrow"/>
              <a:cs typeface="PT Sans Narrow"/>
              <a:sym typeface="PT Sans Narrow"/>
            </a:endParaRPr>
          </a:p>
          <a:p>
            <a:pPr marL="12700" marR="0" lvl="0" indent="0" algn="l" rtl="0">
              <a:lnSpc>
                <a:spcPct val="115000"/>
              </a:lnSpc>
              <a:spcBef>
                <a:spcPts val="0"/>
              </a:spcBef>
              <a:spcAft>
                <a:spcPts val="0"/>
              </a:spcAft>
              <a:buNone/>
            </a:pPr>
            <a:r>
              <a:rPr lang="en-US" sz="2600">
                <a:latin typeface="PT Sans Narrow"/>
                <a:ea typeface="PT Sans Narrow"/>
                <a:cs typeface="PT Sans Narrow"/>
                <a:sym typeface="PT Sans Narrow"/>
              </a:rPr>
              <a:t>k:=0;</a:t>
            </a:r>
            <a:endParaRPr sz="2600">
              <a:latin typeface="PT Sans Narrow"/>
              <a:ea typeface="PT Sans Narrow"/>
              <a:cs typeface="PT Sans Narrow"/>
              <a:sym typeface="PT Sans Narrow"/>
            </a:endParaRPr>
          </a:p>
          <a:p>
            <a:pPr marL="12700" marR="0" lvl="0" indent="0" algn="l" rtl="0">
              <a:lnSpc>
                <a:spcPct val="115000"/>
              </a:lnSpc>
              <a:spcBef>
                <a:spcPts val="0"/>
              </a:spcBef>
              <a:spcAft>
                <a:spcPts val="0"/>
              </a:spcAft>
              <a:buNone/>
            </a:pPr>
            <a:r>
              <a:rPr lang="en-US" sz="2600">
                <a:latin typeface="PT Sans Narrow"/>
                <a:ea typeface="PT Sans Narrow"/>
                <a:cs typeface="PT Sans Narrow"/>
                <a:sym typeface="PT Sans Narrow"/>
              </a:rPr>
              <a:t>While (k&lt;N) do</a:t>
            </a:r>
            <a:endParaRPr sz="2600">
              <a:latin typeface="PT Sans Narrow"/>
              <a:ea typeface="PT Sans Narrow"/>
              <a:cs typeface="PT Sans Narrow"/>
              <a:sym typeface="PT Sans Narrow"/>
            </a:endParaRPr>
          </a:p>
          <a:p>
            <a:pPr marL="317500" marR="0" lvl="0" indent="0" algn="l" rtl="0">
              <a:lnSpc>
                <a:spcPct val="115000"/>
              </a:lnSpc>
              <a:spcBef>
                <a:spcPts val="0"/>
              </a:spcBef>
              <a:spcAft>
                <a:spcPts val="0"/>
              </a:spcAft>
              <a:buNone/>
            </a:pPr>
            <a:r>
              <a:rPr lang="en-US" sz="2600">
                <a:latin typeface="PT Sans Narrow"/>
                <a:ea typeface="PT Sans Narrow"/>
                <a:cs typeface="PT Sans Narrow"/>
                <a:sym typeface="PT Sans Narrow"/>
              </a:rPr>
              <a:t>k:=k+1;</a:t>
            </a:r>
            <a:endParaRPr sz="2600">
              <a:latin typeface="PT Sans Narrow"/>
              <a:ea typeface="PT Sans Narrow"/>
              <a:cs typeface="PT Sans Narrow"/>
              <a:sym typeface="PT Sans Narrow"/>
            </a:endParaRPr>
          </a:p>
          <a:p>
            <a:pPr marL="12700" marR="304800" lvl="0" indent="304800" algn="l" rtl="0">
              <a:lnSpc>
                <a:spcPct val="115000"/>
              </a:lnSpc>
              <a:spcBef>
                <a:spcPts val="0"/>
              </a:spcBef>
              <a:spcAft>
                <a:spcPts val="0"/>
              </a:spcAft>
              <a:buNone/>
            </a:pPr>
            <a:r>
              <a:rPr lang="en-US" sz="2600">
                <a:latin typeface="PT Sans Narrow"/>
                <a:ea typeface="PT Sans Narrow"/>
                <a:cs typeface="PT Sans Narrow"/>
                <a:sym typeface="PT Sans Narrow"/>
              </a:rPr>
              <a:t>s:=s+a[k];  </a:t>
            </a:r>
            <a:endParaRPr sz="2600">
              <a:latin typeface="PT Sans Narrow"/>
              <a:ea typeface="PT Sans Narrow"/>
              <a:cs typeface="PT Sans Narrow"/>
              <a:sym typeface="PT Sans Narrow"/>
            </a:endParaRPr>
          </a:p>
          <a:p>
            <a:pPr marL="12700" marR="304800" lvl="0" indent="304800" algn="l" rtl="0">
              <a:lnSpc>
                <a:spcPct val="115000"/>
              </a:lnSpc>
              <a:spcBef>
                <a:spcPts val="0"/>
              </a:spcBef>
              <a:spcAft>
                <a:spcPts val="0"/>
              </a:spcAft>
              <a:buNone/>
            </a:pPr>
            <a:r>
              <a:rPr lang="en-US" sz="2600">
                <a:latin typeface="PT Sans Narrow"/>
                <a:ea typeface="PT Sans Narrow"/>
                <a:cs typeface="PT Sans Narrow"/>
                <a:sym typeface="PT Sans Narrow"/>
              </a:rPr>
              <a:t>end</a:t>
            </a:r>
            <a:endParaRPr sz="2600">
              <a:latin typeface="PT Sans Narrow"/>
              <a:ea typeface="PT Sans Narrow"/>
              <a:cs typeface="PT Sans Narrow"/>
              <a:sym typeface="PT Sans Narrow"/>
            </a:endParaRPr>
          </a:p>
        </p:txBody>
      </p:sp>
      <p:sp>
        <p:nvSpPr>
          <p:cNvPr id="352" name="Google Shape;352;g2421fa5cb73_1_113"/>
          <p:cNvSpPr txBox="1"/>
          <p:nvPr/>
        </p:nvSpPr>
        <p:spPr>
          <a:xfrm>
            <a:off x="3948825" y="3829050"/>
            <a:ext cx="4953000" cy="1701000"/>
          </a:xfrm>
          <a:prstGeom prst="rect">
            <a:avLst/>
          </a:prstGeom>
          <a:solidFill>
            <a:srgbClr val="FFFF00"/>
          </a:solidFill>
          <a:ln>
            <a:noFill/>
          </a:ln>
        </p:spPr>
        <p:txBody>
          <a:bodyPr spcFirstLastPara="1" wrap="square" lIns="0" tIns="38275" rIns="0" bIns="0" anchor="t" anchorCtr="0">
            <a:spAutoFit/>
          </a:bodyPr>
          <a:lstStyle/>
          <a:p>
            <a:pPr marL="88900" marR="177800" lvl="0" indent="0" algn="l" rtl="0">
              <a:lnSpc>
                <a:spcPct val="100000"/>
              </a:lnSpc>
              <a:spcBef>
                <a:spcPts val="0"/>
              </a:spcBef>
              <a:spcAft>
                <a:spcPts val="0"/>
              </a:spcAft>
              <a:buNone/>
            </a:pPr>
            <a:r>
              <a:rPr lang="en-US" sz="2700" b="1">
                <a:latin typeface="PT Sans Narrow"/>
                <a:ea typeface="PT Sans Narrow"/>
                <a:cs typeface="PT Sans Narrow"/>
                <a:sym typeface="PT Sans Narrow"/>
              </a:rPr>
              <a:t>Loop invariant = induction  hypothesis:	</a:t>
            </a:r>
            <a:endParaRPr sz="2700" b="1">
              <a:latin typeface="PT Sans Narrow"/>
              <a:ea typeface="PT Sans Narrow"/>
              <a:cs typeface="PT Sans Narrow"/>
              <a:sym typeface="PT Sans Narrow"/>
            </a:endParaRPr>
          </a:p>
          <a:p>
            <a:pPr marL="88900" marR="177800" lvl="0" indent="0" algn="l" rtl="0">
              <a:lnSpc>
                <a:spcPct val="100000"/>
              </a:lnSpc>
              <a:spcBef>
                <a:spcPts val="0"/>
              </a:spcBef>
              <a:spcAft>
                <a:spcPts val="0"/>
              </a:spcAft>
              <a:buNone/>
            </a:pPr>
            <a:r>
              <a:rPr lang="en-US" sz="2700" b="1">
                <a:latin typeface="PT Sans Narrow"/>
                <a:ea typeface="PT Sans Narrow"/>
                <a:cs typeface="PT Sans Narrow"/>
                <a:sym typeface="PT Sans Narrow"/>
              </a:rPr>
              <a:t>At step k, S holds the  sum of the first k numbers</a:t>
            </a:r>
            <a:endParaRPr sz="2700" b="1">
              <a:latin typeface="PT Sans Narrow"/>
              <a:ea typeface="PT Sans Narrow"/>
              <a:cs typeface="PT Sans Narrow"/>
              <a:sym typeface="PT Sans Narro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sp>
        <p:nvSpPr>
          <p:cNvPr id="357" name="Google Shape;357;g2421fa5cb73_1_121"/>
          <p:cNvSpPr txBox="1">
            <a:spLocks noGrp="1"/>
          </p:cNvSpPr>
          <p:nvPr>
            <p:ph type="title"/>
          </p:nvPr>
        </p:nvSpPr>
        <p:spPr>
          <a:xfrm>
            <a:off x="394855" y="476368"/>
            <a:ext cx="5910900" cy="615900"/>
          </a:xfrm>
          <a:prstGeom prst="rect">
            <a:avLst/>
          </a:prstGeom>
          <a:noFill/>
          <a:ln>
            <a:noFill/>
          </a:ln>
        </p:spPr>
        <p:txBody>
          <a:bodyPr spcFirstLastPara="1" wrap="square" lIns="0" tIns="15425" rIns="0" bIns="0" anchor="t" anchorCtr="0">
            <a:spAutoFit/>
          </a:bodyPr>
          <a:lstStyle/>
          <a:p>
            <a:pPr marL="12700" lvl="0" indent="0" algn="l" rtl="0">
              <a:lnSpc>
                <a:spcPct val="100000"/>
              </a:lnSpc>
              <a:spcBef>
                <a:spcPts val="0"/>
              </a:spcBef>
              <a:spcAft>
                <a:spcPts val="0"/>
              </a:spcAft>
              <a:buNone/>
            </a:pPr>
            <a:r>
              <a:rPr lang="en-US" sz="3900" b="1">
                <a:solidFill>
                  <a:srgbClr val="FF6600"/>
                </a:solidFill>
                <a:latin typeface="PT Sans Narrow"/>
                <a:ea typeface="PT Sans Narrow"/>
                <a:cs typeface="PT Sans Narrow"/>
                <a:sym typeface="PT Sans Narrow"/>
              </a:rPr>
              <a:t>Using loop invariants in proofs</a:t>
            </a:r>
            <a:endParaRPr sz="3900" b="1">
              <a:solidFill>
                <a:srgbClr val="FF6600"/>
              </a:solidFill>
              <a:latin typeface="PT Sans Narrow"/>
              <a:ea typeface="PT Sans Narrow"/>
              <a:cs typeface="PT Sans Narrow"/>
              <a:sym typeface="PT Sans Narrow"/>
            </a:endParaRPr>
          </a:p>
        </p:txBody>
      </p:sp>
      <p:sp>
        <p:nvSpPr>
          <p:cNvPr id="358" name="Google Shape;358;g2421fa5cb73_1_121"/>
          <p:cNvSpPr txBox="1"/>
          <p:nvPr/>
        </p:nvSpPr>
        <p:spPr>
          <a:xfrm>
            <a:off x="529874" y="1376900"/>
            <a:ext cx="8614200" cy="2042700"/>
          </a:xfrm>
          <a:prstGeom prst="rect">
            <a:avLst/>
          </a:prstGeom>
          <a:noFill/>
          <a:ln>
            <a:noFill/>
          </a:ln>
        </p:spPr>
        <p:txBody>
          <a:bodyPr spcFirstLastPara="1" wrap="square" lIns="0" tIns="10850" rIns="0" bIns="0" anchor="t" anchorCtr="0">
            <a:spAutoFit/>
          </a:bodyPr>
          <a:lstStyle/>
          <a:p>
            <a:pPr marL="0" marR="0" lvl="0" indent="0" algn="l" rtl="0">
              <a:lnSpc>
                <a:spcPct val="100000"/>
              </a:lnSpc>
              <a:spcBef>
                <a:spcPts val="0"/>
              </a:spcBef>
              <a:spcAft>
                <a:spcPts val="0"/>
              </a:spcAft>
              <a:buNone/>
            </a:pPr>
            <a:r>
              <a:rPr lang="en-US" sz="3300" b="1">
                <a:latin typeface="PT Sans Narrow"/>
                <a:ea typeface="PT Sans Narrow"/>
                <a:cs typeface="PT Sans Narrow"/>
                <a:sym typeface="PT Sans Narrow"/>
              </a:rPr>
              <a:t>We must show the following 3 things about a loop invariant:</a:t>
            </a:r>
            <a:endParaRPr sz="3300" b="1">
              <a:latin typeface="PT Sans Narrow"/>
              <a:ea typeface="PT Sans Narrow"/>
              <a:cs typeface="PT Sans Narrow"/>
              <a:sym typeface="PT Sans Narrow"/>
            </a:endParaRPr>
          </a:p>
          <a:p>
            <a:pPr marL="0" marR="0" lvl="0" indent="0" algn="l" rtl="0">
              <a:lnSpc>
                <a:spcPct val="100000"/>
              </a:lnSpc>
              <a:spcBef>
                <a:spcPts val="0"/>
              </a:spcBef>
              <a:spcAft>
                <a:spcPts val="0"/>
              </a:spcAft>
              <a:buNone/>
            </a:pPr>
            <a:endParaRPr sz="3300" b="1">
              <a:latin typeface="PT Sans Narrow"/>
              <a:ea typeface="PT Sans Narrow"/>
              <a:cs typeface="PT Sans Narrow"/>
              <a:sym typeface="PT Sans Narrow"/>
            </a:endParaRPr>
          </a:p>
          <a:p>
            <a:pPr marL="0" marR="0" lvl="0" indent="0" algn="l" rtl="0">
              <a:lnSpc>
                <a:spcPct val="100000"/>
              </a:lnSpc>
              <a:spcBef>
                <a:spcPts val="0"/>
              </a:spcBef>
              <a:spcAft>
                <a:spcPts val="0"/>
              </a:spcAft>
              <a:buNone/>
            </a:pPr>
            <a:endParaRPr sz="3300" b="1">
              <a:latin typeface="PT Sans Narrow"/>
              <a:ea typeface="PT Sans Narrow"/>
              <a:cs typeface="PT Sans Narrow"/>
              <a:sym typeface="PT Sans Narrow"/>
            </a:endParaRPr>
          </a:p>
        </p:txBody>
      </p:sp>
      <p:sp>
        <p:nvSpPr>
          <p:cNvPr id="359" name="Google Shape;359;g2421fa5cb73_1_121"/>
          <p:cNvSpPr txBox="1"/>
          <p:nvPr/>
        </p:nvSpPr>
        <p:spPr>
          <a:xfrm>
            <a:off x="394850" y="2702500"/>
            <a:ext cx="8749200" cy="3315300"/>
          </a:xfrm>
          <a:prstGeom prst="rect">
            <a:avLst/>
          </a:prstGeom>
          <a:noFill/>
          <a:ln>
            <a:noFill/>
          </a:ln>
        </p:spPr>
        <p:txBody>
          <a:bodyPr spcFirstLastPara="1" wrap="square" lIns="0" tIns="10850" rIns="0" bIns="0" anchor="t" anchorCtr="0">
            <a:spAutoFit/>
          </a:bodyPr>
          <a:lstStyle/>
          <a:p>
            <a:pPr marL="546100" marR="393700" lvl="0" indent="-539750" algn="l" rtl="0">
              <a:lnSpc>
                <a:spcPct val="150000"/>
              </a:lnSpc>
              <a:spcBef>
                <a:spcPts val="700"/>
              </a:spcBef>
              <a:spcAft>
                <a:spcPts val="0"/>
              </a:spcAft>
              <a:buClr>
                <a:srgbClr val="0000FF"/>
              </a:buClr>
              <a:buSzPts val="2900"/>
              <a:buFont typeface="Tahoma"/>
              <a:buAutoNum type="arabicPeriod"/>
            </a:pPr>
            <a:r>
              <a:rPr lang="en-US" sz="2900" b="1">
                <a:solidFill>
                  <a:srgbClr val="0000FF"/>
                </a:solidFill>
                <a:latin typeface="PT Sans Narrow"/>
                <a:ea typeface="PT Sans Narrow"/>
                <a:cs typeface="PT Sans Narrow"/>
                <a:sym typeface="PT Sans Narrow"/>
              </a:rPr>
              <a:t>Initialization: </a:t>
            </a:r>
            <a:r>
              <a:rPr lang="en-US" sz="2900">
                <a:solidFill>
                  <a:srgbClr val="0000FF"/>
                </a:solidFill>
                <a:latin typeface="PT Sans Narrow"/>
                <a:ea typeface="PT Sans Narrow"/>
                <a:cs typeface="PT Sans Narrow"/>
                <a:sym typeface="PT Sans Narrow"/>
              </a:rPr>
              <a:t>It is true prior to the first  iteration of the loop.</a:t>
            </a:r>
            <a:endParaRPr sz="2900">
              <a:latin typeface="PT Sans Narrow"/>
              <a:ea typeface="PT Sans Narrow"/>
              <a:cs typeface="PT Sans Narrow"/>
              <a:sym typeface="PT Sans Narrow"/>
            </a:endParaRPr>
          </a:p>
          <a:p>
            <a:pPr marL="546100" marR="139700" lvl="0" indent="-539750" algn="l" rtl="0">
              <a:lnSpc>
                <a:spcPct val="150000"/>
              </a:lnSpc>
              <a:spcBef>
                <a:spcPts val="700"/>
              </a:spcBef>
              <a:spcAft>
                <a:spcPts val="0"/>
              </a:spcAft>
              <a:buClr>
                <a:srgbClr val="FF0000"/>
              </a:buClr>
              <a:buSzPts val="2900"/>
              <a:buFont typeface="Tahoma"/>
              <a:buAutoNum type="arabicPeriod"/>
            </a:pPr>
            <a:r>
              <a:rPr lang="en-US" sz="2900" b="1">
                <a:solidFill>
                  <a:srgbClr val="FF0000"/>
                </a:solidFill>
                <a:latin typeface="PT Sans Narrow"/>
                <a:ea typeface="PT Sans Narrow"/>
                <a:cs typeface="PT Sans Narrow"/>
                <a:sym typeface="PT Sans Narrow"/>
              </a:rPr>
              <a:t>Maintenance: </a:t>
            </a:r>
            <a:r>
              <a:rPr lang="en-US" sz="2900">
                <a:solidFill>
                  <a:srgbClr val="FF0000"/>
                </a:solidFill>
                <a:latin typeface="PT Sans Narrow"/>
                <a:ea typeface="PT Sans Narrow"/>
                <a:cs typeface="PT Sans Narrow"/>
                <a:sym typeface="PT Sans Narrow"/>
              </a:rPr>
              <a:t>If it is true before an  iteration of the loop, it remains true before  the next iteration.</a:t>
            </a:r>
            <a:endParaRPr sz="2900">
              <a:latin typeface="PT Sans Narrow"/>
              <a:ea typeface="PT Sans Narrow"/>
              <a:cs typeface="PT Sans Narrow"/>
              <a:sym typeface="PT Sans Narrow"/>
            </a:endParaRPr>
          </a:p>
          <a:p>
            <a:pPr marL="546100" marR="0" lvl="0" indent="-539750" algn="l" rtl="0">
              <a:lnSpc>
                <a:spcPct val="150000"/>
              </a:lnSpc>
              <a:spcBef>
                <a:spcPts val="700"/>
              </a:spcBef>
              <a:spcAft>
                <a:spcPts val="0"/>
              </a:spcAft>
              <a:buClr>
                <a:srgbClr val="00CC00"/>
              </a:buClr>
              <a:buSzPts val="2900"/>
              <a:buFont typeface="Tahoma"/>
              <a:buAutoNum type="arabicPeriod"/>
            </a:pPr>
            <a:r>
              <a:rPr lang="en-US" sz="2900" b="1">
                <a:solidFill>
                  <a:srgbClr val="00CC00"/>
                </a:solidFill>
                <a:latin typeface="PT Sans Narrow"/>
                <a:ea typeface="PT Sans Narrow"/>
                <a:cs typeface="PT Sans Narrow"/>
                <a:sym typeface="PT Sans Narrow"/>
              </a:rPr>
              <a:t>Termination: </a:t>
            </a:r>
            <a:r>
              <a:rPr lang="en-US" sz="2900">
                <a:solidFill>
                  <a:srgbClr val="00CC00"/>
                </a:solidFill>
                <a:latin typeface="PT Sans Narrow"/>
                <a:ea typeface="PT Sans Narrow"/>
                <a:cs typeface="PT Sans Narrow"/>
                <a:sym typeface="PT Sans Narrow"/>
              </a:rPr>
              <a:t>When the loop terminates,  the invariant gives us a useful property that  helps show that the algorithm is correct.</a:t>
            </a:r>
            <a:endParaRPr sz="2900">
              <a:latin typeface="PT Sans Narrow"/>
              <a:ea typeface="PT Sans Narrow"/>
              <a:cs typeface="PT Sans Narrow"/>
              <a:sym typeface="PT Sans Narrow"/>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364" name="Google Shape;364;g2421fa5cb73_1_128"/>
          <p:cNvSpPr txBox="1">
            <a:spLocks noGrp="1"/>
          </p:cNvSpPr>
          <p:nvPr>
            <p:ph type="title"/>
          </p:nvPr>
        </p:nvSpPr>
        <p:spPr>
          <a:xfrm>
            <a:off x="379198" y="379700"/>
            <a:ext cx="8606400" cy="1395300"/>
          </a:xfrm>
          <a:prstGeom prst="rect">
            <a:avLst/>
          </a:prstGeom>
          <a:noFill/>
          <a:ln>
            <a:noFill/>
          </a:ln>
        </p:spPr>
        <p:txBody>
          <a:bodyPr spcFirstLastPara="1" wrap="square" lIns="0" tIns="81725" rIns="0" bIns="0" anchor="t" anchorCtr="0">
            <a:spAutoFit/>
          </a:bodyPr>
          <a:lstStyle/>
          <a:p>
            <a:pPr marL="12700" marR="0" lvl="0" indent="0" algn="l" rtl="0">
              <a:lnSpc>
                <a:spcPct val="108000"/>
              </a:lnSpc>
              <a:spcBef>
                <a:spcPts val="0"/>
              </a:spcBef>
              <a:spcAft>
                <a:spcPts val="0"/>
              </a:spcAft>
              <a:buNone/>
            </a:pPr>
            <a:r>
              <a:rPr lang="en-US" b="1" dirty="0">
                <a:solidFill>
                  <a:schemeClr val="accent1"/>
                </a:solidFill>
                <a:latin typeface="PT Sans Narrow"/>
                <a:ea typeface="PT Sans Narrow"/>
                <a:cs typeface="PT Sans Narrow"/>
                <a:sym typeface="PT Sans Narrow"/>
              </a:rPr>
              <a:t>Example: Proving the  correctness of	theSum  algorithm (1)</a:t>
            </a:r>
            <a:endParaRPr b="1" dirty="0">
              <a:solidFill>
                <a:schemeClr val="accent1"/>
              </a:solidFill>
              <a:latin typeface="PT Sans Narrow"/>
              <a:ea typeface="PT Sans Narrow"/>
              <a:cs typeface="PT Sans Narrow"/>
              <a:sym typeface="PT Sans Narrow"/>
            </a:endParaRPr>
          </a:p>
        </p:txBody>
      </p:sp>
      <p:sp>
        <p:nvSpPr>
          <p:cNvPr id="365" name="Google Shape;365;g2421fa5cb73_1_128"/>
          <p:cNvSpPr txBox="1"/>
          <p:nvPr/>
        </p:nvSpPr>
        <p:spPr>
          <a:xfrm>
            <a:off x="452325" y="2278050"/>
            <a:ext cx="8533200" cy="4022400"/>
          </a:xfrm>
          <a:prstGeom prst="rect">
            <a:avLst/>
          </a:prstGeom>
          <a:noFill/>
          <a:ln>
            <a:noFill/>
          </a:ln>
        </p:spPr>
        <p:txBody>
          <a:bodyPr spcFirstLastPara="1" wrap="square" lIns="0" tIns="25125" rIns="0" bIns="0" anchor="t" anchorCtr="0">
            <a:spAutoFit/>
          </a:bodyPr>
          <a:lstStyle/>
          <a:p>
            <a:pPr marL="0" marR="736600" lvl="0" indent="0" algn="l" rtl="0">
              <a:lnSpc>
                <a:spcPct val="150000"/>
              </a:lnSpc>
              <a:spcBef>
                <a:spcPts val="0"/>
              </a:spcBef>
              <a:spcAft>
                <a:spcPts val="0"/>
              </a:spcAft>
              <a:buNone/>
            </a:pPr>
            <a:r>
              <a:rPr lang="en-US" sz="3100" b="1">
                <a:latin typeface="PT Sans Narrow"/>
                <a:ea typeface="PT Sans Narrow"/>
                <a:cs typeface="PT Sans Narrow"/>
                <a:sym typeface="PT Sans Narrow"/>
              </a:rPr>
              <a:t>Induction hypothesis: </a:t>
            </a:r>
            <a:r>
              <a:rPr lang="en-US" sz="2400" b="1">
                <a:latin typeface="PT Sans Narrow"/>
                <a:ea typeface="PT Sans Narrow"/>
                <a:cs typeface="PT Sans Narrow"/>
                <a:sym typeface="PT Sans Narrow"/>
              </a:rPr>
              <a:t>S= sum of the first k  numbers</a:t>
            </a:r>
            <a:endParaRPr sz="2400" b="1">
              <a:latin typeface="PT Sans Narrow"/>
              <a:ea typeface="PT Sans Narrow"/>
              <a:cs typeface="PT Sans Narrow"/>
              <a:sym typeface="PT Sans Narrow"/>
            </a:endParaRPr>
          </a:p>
          <a:p>
            <a:pPr marL="622300" marR="12700" lvl="0" indent="-609600" algn="l" rtl="0">
              <a:lnSpc>
                <a:spcPct val="150000"/>
              </a:lnSpc>
              <a:spcBef>
                <a:spcPts val="900"/>
              </a:spcBef>
              <a:spcAft>
                <a:spcPts val="0"/>
              </a:spcAft>
              <a:buNone/>
            </a:pPr>
            <a:r>
              <a:rPr lang="en-US" sz="3200">
                <a:solidFill>
                  <a:srgbClr val="0000FF"/>
                </a:solidFill>
                <a:latin typeface="PT Sans Narrow"/>
                <a:ea typeface="PT Sans Narrow"/>
                <a:cs typeface="PT Sans Narrow"/>
                <a:sym typeface="PT Sans Narrow"/>
              </a:rPr>
              <a:t>1.	Initialization: The hypothesis is true at the  beginning of the loop</a:t>
            </a:r>
            <a:r>
              <a:rPr lang="en-US" sz="3200">
                <a:latin typeface="PT Sans Narrow"/>
                <a:ea typeface="PT Sans Narrow"/>
                <a:cs typeface="PT Sans Narrow"/>
                <a:sym typeface="PT Sans Narrow"/>
              </a:rPr>
              <a:t>:</a:t>
            </a:r>
            <a:endParaRPr sz="3200">
              <a:latin typeface="PT Sans Narrow"/>
              <a:ea typeface="PT Sans Narrow"/>
              <a:cs typeface="PT Sans Narrow"/>
              <a:sym typeface="PT Sans Narrow"/>
            </a:endParaRPr>
          </a:p>
          <a:p>
            <a:pPr marL="1003300" marR="0" lvl="0" indent="-533400" algn="l" rtl="0">
              <a:lnSpc>
                <a:spcPct val="150000"/>
              </a:lnSpc>
              <a:spcBef>
                <a:spcPts val="200"/>
              </a:spcBef>
              <a:spcAft>
                <a:spcPts val="0"/>
              </a:spcAft>
              <a:buNone/>
            </a:pPr>
            <a:r>
              <a:rPr lang="en-US" sz="2700">
                <a:latin typeface="PT Sans Narrow"/>
                <a:ea typeface="PT Sans Narrow"/>
                <a:cs typeface="PT Sans Narrow"/>
                <a:sym typeface="PT Sans Narrow"/>
              </a:rPr>
              <a:t>Before the first iteration: k=0, S=0. The first 0 numbers  have sum zero (there are no numbers) =&gt;  hypothesis true before entering the loop</a:t>
            </a:r>
            <a:endParaRPr sz="2700">
              <a:latin typeface="PT Sans Narrow"/>
              <a:ea typeface="PT Sans Narrow"/>
              <a:cs typeface="PT Sans Narrow"/>
              <a:sym typeface="PT Sans Narro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sp>
        <p:nvSpPr>
          <p:cNvPr id="370" name="Google Shape;370;g2421fa5cb73_1_134"/>
          <p:cNvSpPr txBox="1"/>
          <p:nvPr/>
        </p:nvSpPr>
        <p:spPr>
          <a:xfrm>
            <a:off x="544650" y="2002800"/>
            <a:ext cx="6828300" cy="474000"/>
          </a:xfrm>
          <a:prstGeom prst="rect">
            <a:avLst/>
          </a:prstGeom>
          <a:noFill/>
          <a:ln>
            <a:noFill/>
          </a:ln>
        </p:spPr>
        <p:txBody>
          <a:bodyPr spcFirstLastPara="1" wrap="square" lIns="0" tIns="12000" rIns="0" bIns="0" anchor="t" anchorCtr="0">
            <a:spAutoFit/>
          </a:bodyPr>
          <a:lstStyle/>
          <a:p>
            <a:pPr marL="0" marR="0" lvl="0" indent="0" algn="l" rtl="0">
              <a:lnSpc>
                <a:spcPct val="100000"/>
              </a:lnSpc>
              <a:spcBef>
                <a:spcPts val="0"/>
              </a:spcBef>
              <a:spcAft>
                <a:spcPts val="0"/>
              </a:spcAft>
              <a:buNone/>
            </a:pPr>
            <a:r>
              <a:rPr lang="en-US" sz="3000" b="1">
                <a:latin typeface="PT Sans Narrow"/>
                <a:ea typeface="PT Sans Narrow"/>
                <a:cs typeface="PT Sans Narrow"/>
                <a:sym typeface="PT Sans Narrow"/>
              </a:rPr>
              <a:t>Induction hypothesis: </a:t>
            </a:r>
            <a:r>
              <a:rPr lang="en-US" sz="2500" b="1">
                <a:latin typeface="PT Sans Narrow"/>
                <a:ea typeface="PT Sans Narrow"/>
                <a:cs typeface="PT Sans Narrow"/>
                <a:sym typeface="PT Sans Narrow"/>
              </a:rPr>
              <a:t>S= sum of the first k numbers</a:t>
            </a:r>
            <a:endParaRPr sz="2500" b="1">
              <a:latin typeface="PT Sans Narrow"/>
              <a:ea typeface="PT Sans Narrow"/>
              <a:cs typeface="PT Sans Narrow"/>
              <a:sym typeface="PT Sans Narrow"/>
            </a:endParaRPr>
          </a:p>
        </p:txBody>
      </p:sp>
      <p:sp>
        <p:nvSpPr>
          <p:cNvPr id="371" name="Google Shape;371;g2421fa5cb73_1_134"/>
          <p:cNvSpPr txBox="1"/>
          <p:nvPr/>
        </p:nvSpPr>
        <p:spPr>
          <a:xfrm>
            <a:off x="258750" y="2751625"/>
            <a:ext cx="8961900" cy="1550100"/>
          </a:xfrm>
          <a:prstGeom prst="rect">
            <a:avLst/>
          </a:prstGeom>
          <a:noFill/>
          <a:ln>
            <a:noFill/>
          </a:ln>
        </p:spPr>
        <p:txBody>
          <a:bodyPr spcFirstLastPara="1" wrap="square" lIns="0" tIns="10850" rIns="0" bIns="0" anchor="t" anchorCtr="0">
            <a:spAutoFit/>
          </a:bodyPr>
          <a:lstStyle/>
          <a:p>
            <a:pPr marL="0" marR="0" lvl="0" indent="0" algn="l" rtl="0">
              <a:lnSpc>
                <a:spcPct val="100000"/>
              </a:lnSpc>
              <a:spcBef>
                <a:spcPts val="0"/>
              </a:spcBef>
              <a:spcAft>
                <a:spcPts val="0"/>
              </a:spcAft>
              <a:buNone/>
            </a:pPr>
            <a:r>
              <a:rPr lang="en-US" sz="2500" b="1">
                <a:solidFill>
                  <a:srgbClr val="FF0000"/>
                </a:solidFill>
                <a:latin typeface="PT Sans Narrow"/>
                <a:ea typeface="PT Sans Narrow"/>
                <a:cs typeface="PT Sans Narrow"/>
                <a:sym typeface="PT Sans Narrow"/>
              </a:rPr>
              <a:t>2.	Maintenance: If hypothesis is true before step k, then it will be true before step k+1 (immediately after step k is finished)</a:t>
            </a:r>
            <a:endParaRPr sz="2500" b="1">
              <a:solidFill>
                <a:srgbClr val="FF0000"/>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endParaRPr sz="2500" b="1">
              <a:solidFill>
                <a:srgbClr val="FF0000"/>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endParaRPr sz="2500" b="1">
              <a:solidFill>
                <a:srgbClr val="FF0000"/>
              </a:solidFill>
              <a:latin typeface="PT Sans Narrow"/>
              <a:ea typeface="PT Sans Narrow"/>
              <a:cs typeface="PT Sans Narrow"/>
              <a:sym typeface="PT Sans Narrow"/>
            </a:endParaRPr>
          </a:p>
        </p:txBody>
      </p:sp>
      <p:sp>
        <p:nvSpPr>
          <p:cNvPr id="372" name="Google Shape;372;g2421fa5cb73_1_134"/>
          <p:cNvSpPr txBox="1"/>
          <p:nvPr/>
        </p:nvSpPr>
        <p:spPr>
          <a:xfrm>
            <a:off x="544651" y="3695650"/>
            <a:ext cx="8848200" cy="2614233"/>
          </a:xfrm>
          <a:prstGeom prst="rect">
            <a:avLst/>
          </a:prstGeom>
          <a:noFill/>
          <a:ln>
            <a:noFill/>
          </a:ln>
        </p:spPr>
        <p:txBody>
          <a:bodyPr spcFirstLastPara="1" wrap="square" lIns="0" tIns="10850" rIns="0" bIns="0" anchor="t" anchorCtr="0">
            <a:spAutoFit/>
          </a:bodyPr>
          <a:lstStyle/>
          <a:p>
            <a:pPr marL="546100" marR="0" lvl="0" indent="-533400" algn="l" rtl="0">
              <a:lnSpc>
                <a:spcPct val="150000"/>
              </a:lnSpc>
              <a:spcBef>
                <a:spcPts val="500"/>
              </a:spcBef>
              <a:spcAft>
                <a:spcPts val="0"/>
              </a:spcAft>
              <a:buNone/>
            </a:pPr>
            <a:r>
              <a:rPr lang="en-US" sz="2200" dirty="0">
                <a:latin typeface="PT Sans Narrow"/>
                <a:ea typeface="PT Sans Narrow"/>
                <a:cs typeface="PT Sans Narrow"/>
                <a:sym typeface="PT Sans Narrow"/>
              </a:rPr>
              <a:t>We assume that it is true at beginning of step k: “S is the sum of the first k  numbers”</a:t>
            </a:r>
            <a:endParaRPr sz="2200" dirty="0">
              <a:latin typeface="PT Sans Narrow"/>
              <a:ea typeface="PT Sans Narrow"/>
              <a:cs typeface="PT Sans Narrow"/>
              <a:sym typeface="PT Sans Narrow"/>
            </a:endParaRPr>
          </a:p>
          <a:p>
            <a:pPr marL="12700" marR="0" lvl="0" indent="0" algn="l" rtl="0">
              <a:lnSpc>
                <a:spcPct val="150000"/>
              </a:lnSpc>
              <a:spcBef>
                <a:spcPts val="0"/>
              </a:spcBef>
              <a:spcAft>
                <a:spcPts val="0"/>
              </a:spcAft>
              <a:buNone/>
            </a:pPr>
            <a:r>
              <a:rPr lang="en-US" sz="2200" dirty="0">
                <a:latin typeface="PT Sans Narrow"/>
                <a:ea typeface="PT Sans Narrow"/>
                <a:cs typeface="PT Sans Narrow"/>
                <a:sym typeface="PT Sans Narrow"/>
              </a:rPr>
              <a:t>We must prove that after executing step k, at the beginning of step k+1:</a:t>
            </a:r>
            <a:endParaRPr sz="2200" dirty="0">
              <a:latin typeface="PT Sans Narrow"/>
              <a:ea typeface="PT Sans Narrow"/>
              <a:cs typeface="PT Sans Narrow"/>
              <a:sym typeface="PT Sans Narrow"/>
            </a:endParaRPr>
          </a:p>
          <a:p>
            <a:pPr marL="546100" marR="0" lvl="0" indent="0" algn="l" rtl="0">
              <a:lnSpc>
                <a:spcPct val="150000"/>
              </a:lnSpc>
              <a:spcBef>
                <a:spcPts val="0"/>
              </a:spcBef>
              <a:spcAft>
                <a:spcPts val="0"/>
              </a:spcAft>
              <a:buNone/>
            </a:pPr>
            <a:r>
              <a:rPr lang="en-US" sz="2200" dirty="0">
                <a:latin typeface="PT Sans Narrow"/>
                <a:ea typeface="PT Sans Narrow"/>
                <a:cs typeface="PT Sans Narrow"/>
                <a:sym typeface="PT Sans Narrow"/>
              </a:rPr>
              <a:t>“S is the sum of the first k+1 numbers”</a:t>
            </a:r>
            <a:endParaRPr sz="2200" dirty="0">
              <a:latin typeface="PT Sans Narrow"/>
              <a:ea typeface="PT Sans Narrow"/>
              <a:cs typeface="PT Sans Narrow"/>
              <a:sym typeface="PT Sans Narrow"/>
            </a:endParaRPr>
          </a:p>
          <a:p>
            <a:pPr marL="12700" marR="0" lvl="0" indent="0" algn="l" rtl="0">
              <a:lnSpc>
                <a:spcPct val="150000"/>
              </a:lnSpc>
              <a:spcBef>
                <a:spcPts val="0"/>
              </a:spcBef>
              <a:spcAft>
                <a:spcPts val="0"/>
              </a:spcAft>
              <a:buNone/>
            </a:pPr>
            <a:r>
              <a:rPr lang="en-US" sz="2200" dirty="0">
                <a:latin typeface="PT Sans Narrow"/>
                <a:ea typeface="PT Sans Narrow"/>
                <a:cs typeface="PT Sans Narrow"/>
                <a:sym typeface="PT Sans Narrow"/>
              </a:rPr>
              <a:t>We calculate the value of S at the end of this step</a:t>
            </a:r>
            <a:endParaRPr sz="2200" dirty="0">
              <a:latin typeface="PT Sans Narrow"/>
              <a:ea typeface="PT Sans Narrow"/>
              <a:cs typeface="PT Sans Narrow"/>
              <a:sym typeface="PT Sans Narrow"/>
            </a:endParaRPr>
          </a:p>
          <a:p>
            <a:pPr marL="12700" marR="0" lvl="0" indent="0" algn="l" rtl="0">
              <a:lnSpc>
                <a:spcPct val="150000"/>
              </a:lnSpc>
              <a:spcBef>
                <a:spcPts val="0"/>
              </a:spcBef>
              <a:spcAft>
                <a:spcPts val="0"/>
              </a:spcAft>
              <a:buNone/>
            </a:pPr>
            <a:r>
              <a:rPr lang="en-US" sz="2200" dirty="0">
                <a:latin typeface="PT Sans Narrow"/>
                <a:ea typeface="PT Sans Narrow"/>
                <a:cs typeface="PT Sans Narrow"/>
                <a:sym typeface="PT Sans Narrow"/>
              </a:rPr>
              <a:t>K:=k+1, s:=</a:t>
            </a:r>
            <a:r>
              <a:rPr lang="en-US" sz="2200" dirty="0" err="1">
                <a:latin typeface="PT Sans Narrow"/>
                <a:ea typeface="PT Sans Narrow"/>
                <a:cs typeface="PT Sans Narrow"/>
                <a:sym typeface="PT Sans Narrow"/>
              </a:rPr>
              <a:t>s+a</a:t>
            </a:r>
            <a:r>
              <a:rPr lang="en-US" sz="2200" dirty="0">
                <a:latin typeface="PT Sans Narrow"/>
                <a:ea typeface="PT Sans Narrow"/>
                <a:cs typeface="PT Sans Narrow"/>
                <a:sym typeface="PT Sans Narrow"/>
              </a:rPr>
              <a:t>[k+1] =&gt; s is the sum of the first k+1 numbers</a:t>
            </a:r>
            <a:endParaRPr sz="2200" dirty="0">
              <a:latin typeface="PT Sans Narrow"/>
              <a:ea typeface="PT Sans Narrow"/>
              <a:cs typeface="PT Sans Narrow"/>
              <a:sym typeface="PT Sans Narrow"/>
            </a:endParaRPr>
          </a:p>
        </p:txBody>
      </p:sp>
      <p:sp>
        <p:nvSpPr>
          <p:cNvPr id="373" name="Google Shape;373;g2421fa5cb73_1_134"/>
          <p:cNvSpPr txBox="1">
            <a:spLocks noGrp="1"/>
          </p:cNvSpPr>
          <p:nvPr>
            <p:ph type="title"/>
          </p:nvPr>
        </p:nvSpPr>
        <p:spPr>
          <a:xfrm>
            <a:off x="268798" y="317075"/>
            <a:ext cx="8606400" cy="1395300"/>
          </a:xfrm>
          <a:prstGeom prst="rect">
            <a:avLst/>
          </a:prstGeom>
          <a:noFill/>
          <a:ln>
            <a:noFill/>
          </a:ln>
        </p:spPr>
        <p:txBody>
          <a:bodyPr spcFirstLastPara="1" wrap="square" lIns="0" tIns="81725" rIns="0" bIns="0" anchor="t" anchorCtr="0">
            <a:spAutoFit/>
          </a:bodyPr>
          <a:lstStyle/>
          <a:p>
            <a:pPr marL="12700" marR="0" lvl="0" indent="0" algn="l" rtl="0">
              <a:lnSpc>
                <a:spcPct val="108000"/>
              </a:lnSpc>
              <a:spcBef>
                <a:spcPts val="0"/>
              </a:spcBef>
              <a:spcAft>
                <a:spcPts val="0"/>
              </a:spcAft>
              <a:buNone/>
            </a:pPr>
            <a:r>
              <a:rPr lang="en-US" b="1" dirty="0">
                <a:solidFill>
                  <a:schemeClr val="accent1"/>
                </a:solidFill>
                <a:latin typeface="PT Sans Narrow"/>
                <a:ea typeface="PT Sans Narrow"/>
                <a:cs typeface="PT Sans Narrow"/>
                <a:sym typeface="PT Sans Narrow"/>
              </a:rPr>
              <a:t>Example: Proving the  correctness of	theSum  algorithm (2)</a:t>
            </a:r>
            <a:endParaRPr b="1" dirty="0">
              <a:solidFill>
                <a:schemeClr val="accent1"/>
              </a:solidFill>
              <a:latin typeface="PT Sans Narrow"/>
              <a:ea typeface="PT Sans Narrow"/>
              <a:cs typeface="PT Sans Narrow"/>
              <a:sym typeface="PT Sans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3c6c7de6a0_0_221"/>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What are algorithms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9" name="Google Shape;109;g13c6c7de6a0_0_221"/>
          <p:cNvSpPr txBox="1">
            <a:spLocks noGrp="1"/>
          </p:cNvSpPr>
          <p:nvPr>
            <p:ph type="body" idx="1"/>
          </p:nvPr>
        </p:nvSpPr>
        <p:spPr>
          <a:xfrm>
            <a:off x="311700" y="1688433"/>
            <a:ext cx="8520600" cy="440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200">
                <a:latin typeface="PT Sans Narrow"/>
                <a:ea typeface="PT Sans Narrow"/>
                <a:cs typeface="PT Sans Narrow"/>
                <a:sym typeface="PT Sans Narrow"/>
              </a:rPr>
              <a:t>We can treat an algorithm as a set of finite instructions which solves a particular problem when applied it is applied to that problem with legal inputs.</a:t>
            </a:r>
            <a:endParaRPr sz="2200">
              <a:latin typeface="PT Sans Narrow"/>
              <a:ea typeface="PT Sans Narrow"/>
              <a:cs typeface="PT Sans Narrow"/>
              <a:sym typeface="PT Sans Narrow"/>
            </a:endParaRPr>
          </a:p>
          <a:p>
            <a:pPr marL="0" lvl="0" indent="0" algn="l" rtl="0">
              <a:spcBef>
                <a:spcPts val="1200"/>
              </a:spcBef>
              <a:spcAft>
                <a:spcPts val="0"/>
              </a:spcAft>
              <a:buNone/>
            </a:pPr>
            <a:r>
              <a:rPr lang="en-US" sz="2200" b="1">
                <a:latin typeface="PT Sans Narrow"/>
                <a:ea typeface="PT Sans Narrow"/>
                <a:cs typeface="PT Sans Narrow"/>
                <a:sym typeface="PT Sans Narrow"/>
              </a:rPr>
              <a:t>Algorithm:-</a:t>
            </a:r>
            <a:endParaRPr sz="2200" b="1">
              <a:latin typeface="PT Sans Narrow"/>
              <a:ea typeface="PT Sans Narrow"/>
              <a:cs typeface="PT Sans Narrow"/>
              <a:sym typeface="PT Sans Narrow"/>
            </a:endParaRPr>
          </a:p>
          <a:p>
            <a:pPr marL="457200" lvl="0" indent="-368300" algn="l" rtl="0">
              <a:spcBef>
                <a:spcPts val="1200"/>
              </a:spcBef>
              <a:spcAft>
                <a:spcPts val="0"/>
              </a:spcAft>
              <a:buSzPts val="2200"/>
              <a:buFont typeface="PT Sans Narrow"/>
              <a:buChar char="●"/>
            </a:pPr>
            <a:r>
              <a:rPr lang="en-US" sz="2200">
                <a:latin typeface="PT Sans Narrow"/>
                <a:ea typeface="PT Sans Narrow"/>
                <a:cs typeface="PT Sans Narrow"/>
                <a:sym typeface="PT Sans Narrow"/>
              </a:rPr>
              <a:t>The Algorithm is set of rules defined in specific order to do certain computation and carry out some predefined task. It is a step procedure to solve the problem.</a:t>
            </a:r>
            <a:endParaRPr sz="2200">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a:latin typeface="PT Sans Narrow"/>
                <a:ea typeface="PT Sans Narrow"/>
                <a:cs typeface="PT Sans Narrow"/>
                <a:sym typeface="PT Sans Narrow"/>
              </a:rPr>
              <a:t>f the algorithm is correct, then the program should produce correct output on valid input, otherwise, it should generate an appropriate error message.</a:t>
            </a:r>
            <a:endParaRPr sz="2200">
              <a:latin typeface="PT Sans Narrow"/>
              <a:ea typeface="PT Sans Narrow"/>
              <a:cs typeface="PT Sans Narrow"/>
              <a:sym typeface="PT Sans Narrow"/>
            </a:endParaRPr>
          </a:p>
          <a:p>
            <a:pPr marL="457200" lvl="0" indent="-368300" algn="l" rtl="0">
              <a:spcBef>
                <a:spcPts val="0"/>
              </a:spcBef>
              <a:spcAft>
                <a:spcPts val="0"/>
              </a:spcAft>
              <a:buSzPts val="2200"/>
              <a:buFont typeface="PT Sans Narrow"/>
              <a:buChar char="●"/>
            </a:pPr>
            <a:r>
              <a:rPr lang="en-US" sz="2200">
                <a:latin typeface="PT Sans Narrow"/>
                <a:ea typeface="PT Sans Narrow"/>
                <a:cs typeface="PT Sans Narrow"/>
                <a:sym typeface="PT Sans Narrow"/>
              </a:rPr>
              <a:t> For example, to find the division A/B, correctly written program would return value of A/B for B &gt;0, and it would show the error message like "Invalid divisor" for B = 0.</a:t>
            </a:r>
            <a:endParaRPr sz="2200">
              <a:latin typeface="PT Sans Narrow"/>
              <a:ea typeface="PT Sans Narrow"/>
              <a:cs typeface="PT Sans Narrow"/>
              <a:sym typeface="PT Sans Narr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sp>
        <p:nvSpPr>
          <p:cNvPr id="378" name="Google Shape;378;g2421fa5cb73_1_143"/>
          <p:cNvSpPr txBox="1"/>
          <p:nvPr/>
        </p:nvSpPr>
        <p:spPr>
          <a:xfrm>
            <a:off x="410825" y="2083125"/>
            <a:ext cx="8606400" cy="3544800"/>
          </a:xfrm>
          <a:prstGeom prst="rect">
            <a:avLst/>
          </a:prstGeom>
          <a:noFill/>
          <a:ln>
            <a:noFill/>
          </a:ln>
        </p:spPr>
        <p:txBody>
          <a:bodyPr spcFirstLastPara="1" wrap="square" lIns="0" tIns="4575" rIns="0" bIns="0" anchor="t" anchorCtr="0">
            <a:spAutoFit/>
          </a:bodyPr>
          <a:lstStyle/>
          <a:p>
            <a:pPr marL="622300" marR="673100" lvl="0" indent="-609600" algn="l" rtl="0">
              <a:lnSpc>
                <a:spcPct val="150000"/>
              </a:lnSpc>
              <a:spcBef>
                <a:spcPts val="0"/>
              </a:spcBef>
              <a:spcAft>
                <a:spcPts val="0"/>
              </a:spcAft>
              <a:buSzPts val="2800"/>
              <a:buFont typeface="PT Sans Narrow"/>
              <a:buChar char="•"/>
            </a:pPr>
            <a:r>
              <a:rPr lang="en-US" sz="3100">
                <a:latin typeface="PT Sans Narrow"/>
                <a:ea typeface="PT Sans Narrow"/>
                <a:cs typeface="PT Sans Narrow"/>
                <a:sym typeface="PT Sans Narrow"/>
              </a:rPr>
              <a:t>Induction hypothesis: </a:t>
            </a:r>
            <a:r>
              <a:rPr lang="en-US" sz="2400">
                <a:latin typeface="PT Sans Narrow"/>
                <a:ea typeface="PT Sans Narrow"/>
                <a:cs typeface="PT Sans Narrow"/>
                <a:sym typeface="PT Sans Narrow"/>
              </a:rPr>
              <a:t>S= sum of the first k  numbers</a:t>
            </a:r>
            <a:endParaRPr sz="2400">
              <a:latin typeface="PT Sans Narrow"/>
              <a:ea typeface="PT Sans Narrow"/>
              <a:cs typeface="PT Sans Narrow"/>
              <a:sym typeface="PT Sans Narrow"/>
            </a:endParaRPr>
          </a:p>
          <a:p>
            <a:pPr marL="12700" marR="0" lvl="0" indent="0" algn="l" rtl="0">
              <a:lnSpc>
                <a:spcPct val="150000"/>
              </a:lnSpc>
              <a:spcBef>
                <a:spcPts val="100"/>
              </a:spcBef>
              <a:spcAft>
                <a:spcPts val="0"/>
              </a:spcAft>
              <a:buNone/>
            </a:pPr>
            <a:r>
              <a:rPr lang="en-US" sz="3200">
                <a:solidFill>
                  <a:srgbClr val="00CC00"/>
                </a:solidFill>
                <a:latin typeface="PT Sans Narrow"/>
                <a:ea typeface="PT Sans Narrow"/>
                <a:cs typeface="PT Sans Narrow"/>
                <a:sym typeface="PT Sans Narrow"/>
              </a:rPr>
              <a:t>3.	Termination: When the loop terminates,</a:t>
            </a:r>
            <a:endParaRPr sz="3200">
              <a:latin typeface="PT Sans Narrow"/>
              <a:ea typeface="PT Sans Narrow"/>
              <a:cs typeface="PT Sans Narrow"/>
              <a:sym typeface="PT Sans Narrow"/>
            </a:endParaRPr>
          </a:p>
          <a:p>
            <a:pPr marL="622300" marR="177800" lvl="0" indent="0" algn="l" rtl="0">
              <a:lnSpc>
                <a:spcPct val="150000"/>
              </a:lnSpc>
              <a:spcBef>
                <a:spcPts val="400"/>
              </a:spcBef>
              <a:spcAft>
                <a:spcPts val="0"/>
              </a:spcAft>
              <a:buNone/>
            </a:pPr>
            <a:r>
              <a:rPr lang="en-US" sz="3200">
                <a:solidFill>
                  <a:srgbClr val="00CC00"/>
                </a:solidFill>
                <a:latin typeface="PT Sans Narrow"/>
                <a:ea typeface="PT Sans Narrow"/>
                <a:cs typeface="PT Sans Narrow"/>
                <a:sym typeface="PT Sans Narrow"/>
              </a:rPr>
              <a:t>the hypothesis implies the correctness of  the algorithm</a:t>
            </a:r>
            <a:endParaRPr sz="3200">
              <a:latin typeface="PT Sans Narrow"/>
              <a:ea typeface="PT Sans Narrow"/>
              <a:cs typeface="PT Sans Narrow"/>
              <a:sym typeface="PT Sans Narrow"/>
            </a:endParaRPr>
          </a:p>
          <a:p>
            <a:pPr marL="622300" marR="0" lvl="0" indent="-609600" algn="l" rtl="0">
              <a:lnSpc>
                <a:spcPct val="150000"/>
              </a:lnSpc>
              <a:spcBef>
                <a:spcPts val="700"/>
              </a:spcBef>
              <a:spcAft>
                <a:spcPts val="0"/>
              </a:spcAft>
              <a:buNone/>
            </a:pPr>
            <a:r>
              <a:rPr lang="en-US" sz="3100">
                <a:latin typeface="PT Sans Narrow"/>
                <a:ea typeface="PT Sans Narrow"/>
                <a:cs typeface="PT Sans Narrow"/>
                <a:sym typeface="PT Sans Narrow"/>
              </a:rPr>
              <a:t>The loop terminates when k=n=&gt;	s= sum of  first k=n numbers =&gt; postcondition of  algorithm,	DONE</a:t>
            </a:r>
            <a:endParaRPr sz="3100">
              <a:latin typeface="PT Sans Narrow"/>
              <a:ea typeface="PT Sans Narrow"/>
              <a:cs typeface="PT Sans Narrow"/>
              <a:sym typeface="PT Sans Narrow"/>
            </a:endParaRPr>
          </a:p>
        </p:txBody>
      </p:sp>
      <p:sp>
        <p:nvSpPr>
          <p:cNvPr id="379" name="Google Shape;379;g2421fa5cb73_1_143"/>
          <p:cNvSpPr txBox="1">
            <a:spLocks noGrp="1"/>
          </p:cNvSpPr>
          <p:nvPr>
            <p:ph type="title"/>
          </p:nvPr>
        </p:nvSpPr>
        <p:spPr>
          <a:xfrm>
            <a:off x="268798" y="317075"/>
            <a:ext cx="8606400" cy="1445332"/>
          </a:xfrm>
          <a:prstGeom prst="rect">
            <a:avLst/>
          </a:prstGeom>
          <a:noFill/>
          <a:ln>
            <a:noFill/>
          </a:ln>
        </p:spPr>
        <p:txBody>
          <a:bodyPr spcFirstLastPara="1" wrap="square" lIns="0" tIns="81725" rIns="0" bIns="0" anchor="t" anchorCtr="0">
            <a:spAutoFit/>
          </a:bodyPr>
          <a:lstStyle/>
          <a:p>
            <a:pPr marL="12700" marR="0" lvl="0" indent="0" algn="l" rtl="0">
              <a:lnSpc>
                <a:spcPct val="108000"/>
              </a:lnSpc>
              <a:spcBef>
                <a:spcPts val="0"/>
              </a:spcBef>
              <a:spcAft>
                <a:spcPts val="0"/>
              </a:spcAft>
              <a:buNone/>
            </a:pPr>
            <a:r>
              <a:rPr lang="en-US" b="1" dirty="0">
                <a:solidFill>
                  <a:schemeClr val="accent1"/>
                </a:solidFill>
                <a:latin typeface="PT Sans Narrow"/>
                <a:ea typeface="PT Sans Narrow"/>
                <a:cs typeface="PT Sans Narrow"/>
                <a:sym typeface="PT Sans Narrow"/>
              </a:rPr>
              <a:t>Example: Proving the  correctness of	theSum algorithm (3)</a:t>
            </a:r>
            <a:endParaRPr b="1" dirty="0">
              <a:solidFill>
                <a:schemeClr val="accent1"/>
              </a:solidFill>
              <a:latin typeface="PT Sans Narrow"/>
              <a:ea typeface="PT Sans Narrow"/>
              <a:cs typeface="PT Sans Narrow"/>
              <a:sym typeface="PT Sans Narrow"/>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383"/>
        <p:cNvGrpSpPr/>
        <p:nvPr/>
      </p:nvGrpSpPr>
      <p:grpSpPr>
        <a:xfrm>
          <a:off x="0" y="0"/>
          <a:ext cx="0" cy="0"/>
          <a:chOff x="0" y="0"/>
          <a:chExt cx="0" cy="0"/>
        </a:xfrm>
      </p:grpSpPr>
      <p:sp>
        <p:nvSpPr>
          <p:cNvPr id="384" name="Google Shape;384;g2421fa5cb73_1_149"/>
          <p:cNvSpPr txBox="1">
            <a:spLocks noGrp="1"/>
          </p:cNvSpPr>
          <p:nvPr>
            <p:ph type="title"/>
          </p:nvPr>
        </p:nvSpPr>
        <p:spPr>
          <a:xfrm>
            <a:off x="1240355" y="460186"/>
            <a:ext cx="5663100" cy="631200"/>
          </a:xfrm>
          <a:prstGeom prst="rect">
            <a:avLst/>
          </a:prstGeom>
          <a:noFill/>
          <a:ln>
            <a:noFill/>
          </a:ln>
        </p:spPr>
        <p:txBody>
          <a:bodyPr spcFirstLastPara="1" wrap="square" lIns="0" tIns="15425" rIns="0" bIns="0" anchor="t" anchorCtr="0">
            <a:spAutoFit/>
          </a:bodyPr>
          <a:lstStyle/>
          <a:p>
            <a:pPr marL="12700" lvl="0" indent="0" algn="l" rtl="0">
              <a:lnSpc>
                <a:spcPct val="100000"/>
              </a:lnSpc>
              <a:spcBef>
                <a:spcPts val="0"/>
              </a:spcBef>
              <a:spcAft>
                <a:spcPts val="0"/>
              </a:spcAft>
              <a:buNone/>
            </a:pPr>
            <a:r>
              <a:rPr lang="en-US" sz="4000" b="1">
                <a:solidFill>
                  <a:schemeClr val="accent1"/>
                </a:solidFill>
                <a:latin typeface="PT Sans Narrow"/>
                <a:ea typeface="PT Sans Narrow"/>
                <a:cs typeface="PT Sans Narrow"/>
                <a:sym typeface="PT Sans Narrow"/>
              </a:rPr>
              <a:t>Loop invariants and induction</a:t>
            </a:r>
            <a:endParaRPr sz="4000" b="1">
              <a:solidFill>
                <a:schemeClr val="accent1"/>
              </a:solidFill>
              <a:latin typeface="PT Sans Narrow"/>
              <a:ea typeface="PT Sans Narrow"/>
              <a:cs typeface="PT Sans Narrow"/>
              <a:sym typeface="PT Sans Narrow"/>
            </a:endParaRPr>
          </a:p>
        </p:txBody>
      </p:sp>
      <p:sp>
        <p:nvSpPr>
          <p:cNvPr id="385" name="Google Shape;385;g2421fa5cb73_1_149"/>
          <p:cNvSpPr txBox="1"/>
          <p:nvPr/>
        </p:nvSpPr>
        <p:spPr>
          <a:xfrm>
            <a:off x="786599" y="1935000"/>
            <a:ext cx="8199000" cy="2988000"/>
          </a:xfrm>
          <a:prstGeom prst="rect">
            <a:avLst/>
          </a:prstGeom>
          <a:noFill/>
          <a:ln>
            <a:noFill/>
          </a:ln>
        </p:spPr>
        <p:txBody>
          <a:bodyPr spcFirstLastPara="1" wrap="square" lIns="0" tIns="47450" rIns="0" bIns="0" anchor="t" anchorCtr="0">
            <a:spAutoFit/>
          </a:bodyPr>
          <a:lstStyle/>
          <a:p>
            <a:pPr marL="177800" marR="546100" lvl="0" indent="-222250" algn="l" rtl="0">
              <a:lnSpc>
                <a:spcPct val="150000"/>
              </a:lnSpc>
              <a:spcBef>
                <a:spcPts val="0"/>
              </a:spcBef>
              <a:spcAft>
                <a:spcPts val="0"/>
              </a:spcAft>
              <a:buSzPts val="2900"/>
              <a:buFont typeface="Arial"/>
              <a:buChar char="•"/>
            </a:pPr>
            <a:r>
              <a:rPr lang="en-US" sz="2900" b="1">
                <a:latin typeface="PT Sans Narrow"/>
                <a:ea typeface="PT Sans Narrow"/>
                <a:cs typeface="PT Sans Narrow"/>
                <a:sym typeface="PT Sans Narrow"/>
              </a:rPr>
              <a:t>Proving loop invariants is similar to mathematical  induction</a:t>
            </a:r>
            <a:r>
              <a:rPr lang="en-US" sz="2900">
                <a:latin typeface="PT Sans Narrow"/>
                <a:ea typeface="PT Sans Narrow"/>
                <a:cs typeface="PT Sans Narrow"/>
                <a:sym typeface="PT Sans Narrow"/>
              </a:rPr>
              <a:t>:</a:t>
            </a:r>
            <a:endParaRPr sz="2900">
              <a:latin typeface="PT Sans Narrow"/>
              <a:ea typeface="PT Sans Narrow"/>
              <a:cs typeface="PT Sans Narrow"/>
              <a:sym typeface="PT Sans Narrow"/>
            </a:endParaRPr>
          </a:p>
          <a:p>
            <a:pPr marL="520700" marR="0" lvl="1" indent="-228600" algn="l" rtl="0">
              <a:lnSpc>
                <a:spcPct val="150000"/>
              </a:lnSpc>
              <a:spcBef>
                <a:spcPts val="0"/>
              </a:spcBef>
              <a:spcAft>
                <a:spcPts val="0"/>
              </a:spcAft>
              <a:buSzPts val="2600"/>
              <a:buFont typeface="PT Sans Narrow"/>
              <a:buChar char="•"/>
            </a:pPr>
            <a:r>
              <a:rPr lang="en-US" sz="2600" i="0" u="none" strike="noStrike" cap="none">
                <a:latin typeface="PT Sans Narrow"/>
                <a:ea typeface="PT Sans Narrow"/>
                <a:cs typeface="PT Sans Narrow"/>
                <a:sym typeface="PT Sans Narrow"/>
              </a:rPr>
              <a:t>showing that the invariant holds before the first iteration corresponds to</a:t>
            </a:r>
            <a:r>
              <a:rPr lang="en-US" sz="2600">
                <a:latin typeface="PT Sans Narrow"/>
                <a:ea typeface="PT Sans Narrow"/>
                <a:cs typeface="PT Sans Narrow"/>
                <a:sym typeface="PT Sans Narrow"/>
              </a:rPr>
              <a:t> the </a:t>
            </a:r>
            <a:r>
              <a:rPr lang="en-US" sz="2600">
                <a:solidFill>
                  <a:srgbClr val="0000FF"/>
                </a:solidFill>
                <a:latin typeface="PT Sans Narrow"/>
                <a:ea typeface="PT Sans Narrow"/>
                <a:cs typeface="PT Sans Narrow"/>
                <a:sym typeface="PT Sans Narrow"/>
              </a:rPr>
              <a:t>base case</a:t>
            </a:r>
            <a:r>
              <a:rPr lang="en-US" sz="2600">
                <a:latin typeface="PT Sans Narrow"/>
                <a:ea typeface="PT Sans Narrow"/>
                <a:cs typeface="PT Sans Narrow"/>
                <a:sym typeface="PT Sans Narrow"/>
              </a:rPr>
              <a:t>, and </a:t>
            </a:r>
            <a:r>
              <a:rPr lang="en-US" sz="2600" i="0" u="none" strike="noStrike" cap="none">
                <a:latin typeface="PT Sans Narrow"/>
                <a:ea typeface="PT Sans Narrow"/>
                <a:cs typeface="PT Sans Narrow"/>
                <a:sym typeface="PT Sans Narrow"/>
              </a:rPr>
              <a:t>showing that the invariant holds from iteration to iteration corresponds to  the </a:t>
            </a:r>
            <a:r>
              <a:rPr lang="en-US" sz="2600" i="0" u="none" strike="noStrike" cap="none">
                <a:solidFill>
                  <a:srgbClr val="FF0000"/>
                </a:solidFill>
                <a:latin typeface="PT Sans Narrow"/>
                <a:ea typeface="PT Sans Narrow"/>
                <a:cs typeface="PT Sans Narrow"/>
                <a:sym typeface="PT Sans Narrow"/>
              </a:rPr>
              <a:t>inductive step</a:t>
            </a:r>
            <a:r>
              <a:rPr lang="en-US" sz="2600" i="0" u="none" strike="noStrike" cap="none">
                <a:latin typeface="PT Sans Narrow"/>
                <a:ea typeface="PT Sans Narrow"/>
                <a:cs typeface="PT Sans Narrow"/>
                <a:sym typeface="PT Sans Narrow"/>
              </a:rPr>
              <a:t>.</a:t>
            </a:r>
            <a:endParaRPr sz="2600" i="0" u="none" strike="noStrike" cap="none">
              <a:latin typeface="PT Sans Narrow"/>
              <a:ea typeface="PT Sans Narrow"/>
              <a:cs typeface="PT Sans Narrow"/>
              <a:sym typeface="PT Sans Narrow"/>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389"/>
        <p:cNvGrpSpPr/>
        <p:nvPr/>
      </p:nvGrpSpPr>
      <p:grpSpPr>
        <a:xfrm>
          <a:off x="0" y="0"/>
          <a:ext cx="0" cy="0"/>
          <a:chOff x="0" y="0"/>
          <a:chExt cx="0" cy="0"/>
        </a:xfrm>
      </p:grpSpPr>
      <p:sp>
        <p:nvSpPr>
          <p:cNvPr id="390" name="Google Shape;390;g2421fa5cb73_1_155"/>
          <p:cNvSpPr txBox="1">
            <a:spLocks noGrp="1"/>
          </p:cNvSpPr>
          <p:nvPr>
            <p:ph type="title"/>
          </p:nvPr>
        </p:nvSpPr>
        <p:spPr>
          <a:xfrm>
            <a:off x="833575" y="229225"/>
            <a:ext cx="8050200" cy="1217100"/>
          </a:xfrm>
          <a:prstGeom prst="rect">
            <a:avLst/>
          </a:prstGeom>
          <a:noFill/>
          <a:ln>
            <a:noFill/>
          </a:ln>
        </p:spPr>
        <p:txBody>
          <a:bodyPr spcFirstLastPara="1" wrap="square" lIns="0" tIns="564850" rIns="0" bIns="0" anchor="t" anchorCtr="0">
            <a:spAutoFit/>
          </a:bodyPr>
          <a:lstStyle/>
          <a:p>
            <a:pPr marL="12700" marR="0" lvl="0" indent="0" algn="l" rtl="0">
              <a:lnSpc>
                <a:spcPct val="108000"/>
              </a:lnSpc>
              <a:spcBef>
                <a:spcPts val="0"/>
              </a:spcBef>
              <a:spcAft>
                <a:spcPts val="0"/>
              </a:spcAft>
              <a:buNone/>
            </a:pPr>
            <a:r>
              <a:rPr lang="en-US" sz="4200" b="1">
                <a:solidFill>
                  <a:schemeClr val="accent1"/>
                </a:solidFill>
                <a:latin typeface="PT Sans Narrow"/>
                <a:ea typeface="PT Sans Narrow"/>
                <a:cs typeface="PT Sans Narrow"/>
                <a:sym typeface="PT Sans Narrow"/>
              </a:rPr>
              <a:t>Mathematical induction -  Review</a:t>
            </a:r>
            <a:endParaRPr sz="4200" b="1">
              <a:solidFill>
                <a:schemeClr val="accent1"/>
              </a:solidFill>
              <a:latin typeface="PT Sans Narrow"/>
              <a:ea typeface="PT Sans Narrow"/>
              <a:cs typeface="PT Sans Narrow"/>
              <a:sym typeface="PT Sans Narrow"/>
            </a:endParaRPr>
          </a:p>
        </p:txBody>
      </p:sp>
      <p:sp>
        <p:nvSpPr>
          <p:cNvPr id="391" name="Google Shape;391;g2421fa5cb73_1_155"/>
          <p:cNvSpPr txBox="1"/>
          <p:nvPr/>
        </p:nvSpPr>
        <p:spPr>
          <a:xfrm>
            <a:off x="833574" y="1811650"/>
            <a:ext cx="8310300" cy="3289200"/>
          </a:xfrm>
          <a:prstGeom prst="rect">
            <a:avLst/>
          </a:prstGeom>
          <a:noFill/>
          <a:ln>
            <a:noFill/>
          </a:ln>
        </p:spPr>
        <p:txBody>
          <a:bodyPr spcFirstLastPara="1" wrap="square" lIns="0" tIns="58875" rIns="0" bIns="0" anchor="t" anchorCtr="0">
            <a:spAutoFit/>
          </a:bodyPr>
          <a:lstStyle/>
          <a:p>
            <a:pPr marL="622300" marR="0" lvl="0" indent="-635000" algn="l" rtl="0">
              <a:lnSpc>
                <a:spcPct val="108064"/>
              </a:lnSpc>
              <a:spcBef>
                <a:spcPts val="0"/>
              </a:spcBef>
              <a:spcAft>
                <a:spcPts val="0"/>
              </a:spcAft>
              <a:buSzPts val="3200"/>
              <a:buFont typeface="PT Sans Narrow"/>
              <a:buChar char="•"/>
            </a:pPr>
            <a:r>
              <a:rPr lang="en-US" sz="3200">
                <a:latin typeface="PT Sans Narrow"/>
                <a:ea typeface="PT Sans Narrow"/>
                <a:cs typeface="PT Sans Narrow"/>
                <a:sym typeface="PT Sans Narrow"/>
              </a:rPr>
              <a:t>Let T be a theorem that we want to prove.  T includes a natural parameter n.</a:t>
            </a:r>
            <a:endParaRPr sz="3200">
              <a:latin typeface="PT Sans Narrow"/>
              <a:ea typeface="PT Sans Narrow"/>
              <a:cs typeface="PT Sans Narrow"/>
              <a:sym typeface="PT Sans Narrow"/>
            </a:endParaRPr>
          </a:p>
          <a:p>
            <a:pPr marL="622300" marR="254000" lvl="0" indent="-635000" algn="l" rtl="0">
              <a:lnSpc>
                <a:spcPct val="108064"/>
              </a:lnSpc>
              <a:spcBef>
                <a:spcPts val="700"/>
              </a:spcBef>
              <a:spcAft>
                <a:spcPts val="0"/>
              </a:spcAft>
              <a:buSzPts val="3200"/>
              <a:buFont typeface="PT Sans Narrow"/>
              <a:buChar char="•"/>
            </a:pPr>
            <a:r>
              <a:rPr lang="en-US" sz="3200">
                <a:latin typeface="PT Sans Narrow"/>
                <a:ea typeface="PT Sans Narrow"/>
                <a:cs typeface="PT Sans Narrow"/>
                <a:sym typeface="PT Sans Narrow"/>
              </a:rPr>
              <a:t>Proving that T holds for all natural values  of n is done by proving following two  conditions:</a:t>
            </a:r>
            <a:endParaRPr sz="3200">
              <a:latin typeface="PT Sans Narrow"/>
              <a:ea typeface="PT Sans Narrow"/>
              <a:cs typeface="PT Sans Narrow"/>
              <a:sym typeface="PT Sans Narrow"/>
            </a:endParaRPr>
          </a:p>
          <a:p>
            <a:pPr marL="1003300" marR="0" lvl="1" indent="-622300" algn="l" rtl="0">
              <a:lnSpc>
                <a:spcPct val="100000"/>
              </a:lnSpc>
              <a:spcBef>
                <a:spcPts val="0"/>
              </a:spcBef>
              <a:spcAft>
                <a:spcPts val="0"/>
              </a:spcAft>
              <a:buClr>
                <a:srgbClr val="0000FF"/>
              </a:buClr>
              <a:buSzPts val="3200"/>
              <a:buFont typeface="PT Sans Narrow"/>
              <a:buAutoNum type="arabicPeriod"/>
            </a:pPr>
            <a:r>
              <a:rPr lang="en-US" sz="3200" i="0" u="none" strike="noStrike" cap="none">
                <a:solidFill>
                  <a:srgbClr val="0000FF"/>
                </a:solidFill>
                <a:latin typeface="PT Sans Narrow"/>
                <a:ea typeface="PT Sans Narrow"/>
                <a:cs typeface="PT Sans Narrow"/>
                <a:sym typeface="PT Sans Narrow"/>
              </a:rPr>
              <a:t>T holds for n=1</a:t>
            </a:r>
            <a:endParaRPr sz="3200" i="0" u="none" strike="noStrike" cap="none">
              <a:latin typeface="PT Sans Narrow"/>
              <a:ea typeface="PT Sans Narrow"/>
              <a:cs typeface="PT Sans Narrow"/>
              <a:sym typeface="PT Sans Narrow"/>
            </a:endParaRPr>
          </a:p>
          <a:p>
            <a:pPr marL="1003300" marR="0" lvl="1" indent="-622300" algn="l" rtl="0">
              <a:lnSpc>
                <a:spcPct val="100000"/>
              </a:lnSpc>
              <a:spcBef>
                <a:spcPts val="200"/>
              </a:spcBef>
              <a:spcAft>
                <a:spcPts val="0"/>
              </a:spcAft>
              <a:buClr>
                <a:srgbClr val="FF0000"/>
              </a:buClr>
              <a:buSzPts val="3200"/>
              <a:buFont typeface="PT Sans Narrow"/>
              <a:buAutoNum type="arabicPeriod"/>
            </a:pPr>
            <a:r>
              <a:rPr lang="en-US" sz="3200" i="0" u="none" strike="noStrike" cap="none">
                <a:solidFill>
                  <a:srgbClr val="FF0000"/>
                </a:solidFill>
                <a:latin typeface="PT Sans Narrow"/>
                <a:ea typeface="PT Sans Narrow"/>
                <a:cs typeface="PT Sans Narrow"/>
                <a:sym typeface="PT Sans Narrow"/>
              </a:rPr>
              <a:t>For every n&gt;1	if T holds for n-1, then T holds for n</a:t>
            </a:r>
            <a:endParaRPr sz="3200" i="0" u="none" strike="noStrike" cap="none">
              <a:latin typeface="PT Sans Narrow"/>
              <a:ea typeface="PT Sans Narrow"/>
              <a:cs typeface="PT Sans Narrow"/>
              <a:sym typeface="PT Sans Narrow"/>
            </a:endParaRPr>
          </a:p>
        </p:txBody>
      </p:sp>
      <p:sp>
        <p:nvSpPr>
          <p:cNvPr id="392" name="Google Shape;392;g2421fa5cb73_1_155"/>
          <p:cNvSpPr txBox="1"/>
          <p:nvPr/>
        </p:nvSpPr>
        <p:spPr>
          <a:xfrm>
            <a:off x="1437002" y="5466175"/>
            <a:ext cx="6499500" cy="966900"/>
          </a:xfrm>
          <a:prstGeom prst="rect">
            <a:avLst/>
          </a:prstGeom>
          <a:noFill/>
          <a:ln>
            <a:noFill/>
          </a:ln>
        </p:spPr>
        <p:txBody>
          <a:bodyPr spcFirstLastPara="1" wrap="square" lIns="0" tIns="30300" rIns="0" bIns="0" anchor="t" anchorCtr="0">
            <a:spAutoFit/>
          </a:bodyPr>
          <a:lstStyle/>
          <a:p>
            <a:pPr marL="12700" marR="0" lvl="0" indent="0" algn="l" rtl="0">
              <a:lnSpc>
                <a:spcPct val="100000"/>
              </a:lnSpc>
              <a:spcBef>
                <a:spcPts val="0"/>
              </a:spcBef>
              <a:spcAft>
                <a:spcPts val="0"/>
              </a:spcAft>
              <a:buNone/>
            </a:pPr>
            <a:r>
              <a:rPr lang="en-US" sz="2400" i="1">
                <a:solidFill>
                  <a:srgbClr val="0000FF"/>
                </a:solidFill>
                <a:latin typeface="Arial"/>
                <a:ea typeface="Arial"/>
                <a:cs typeface="Arial"/>
                <a:sym typeface="Arial"/>
              </a:rPr>
              <a:t>1= Base case</a:t>
            </a:r>
            <a:endParaRPr sz="2400">
              <a:latin typeface="Arial"/>
              <a:ea typeface="Arial"/>
              <a:cs typeface="Arial"/>
              <a:sym typeface="Arial"/>
            </a:endParaRPr>
          </a:p>
          <a:p>
            <a:pPr marL="12700" marR="0" lvl="0" indent="0" algn="l" rtl="0">
              <a:lnSpc>
                <a:spcPct val="100000"/>
              </a:lnSpc>
              <a:spcBef>
                <a:spcPts val="100"/>
              </a:spcBef>
              <a:spcAft>
                <a:spcPts val="0"/>
              </a:spcAft>
              <a:buNone/>
            </a:pPr>
            <a:r>
              <a:rPr lang="en-US" sz="3600" i="1" baseline="30000">
                <a:solidFill>
                  <a:srgbClr val="FF0000"/>
                </a:solidFill>
              </a:rPr>
              <a:t>2= Inductive Step</a:t>
            </a:r>
            <a:endParaRPr sz="3600" baseline="3000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396"/>
        <p:cNvGrpSpPr/>
        <p:nvPr/>
      </p:nvGrpSpPr>
      <p:grpSpPr>
        <a:xfrm>
          <a:off x="0" y="0"/>
          <a:ext cx="0" cy="0"/>
          <a:chOff x="0" y="0"/>
          <a:chExt cx="0" cy="0"/>
        </a:xfrm>
      </p:grpSpPr>
      <p:sp>
        <p:nvSpPr>
          <p:cNvPr id="397" name="Google Shape;397;g2421fa5cb73_1_161"/>
          <p:cNvSpPr txBox="1"/>
          <p:nvPr/>
        </p:nvSpPr>
        <p:spPr>
          <a:xfrm>
            <a:off x="567374" y="1968225"/>
            <a:ext cx="8576700" cy="4203900"/>
          </a:xfrm>
          <a:prstGeom prst="rect">
            <a:avLst/>
          </a:prstGeom>
          <a:noFill/>
          <a:ln>
            <a:noFill/>
          </a:ln>
        </p:spPr>
        <p:txBody>
          <a:bodyPr spcFirstLastPara="1" wrap="square" lIns="0" tIns="62300" rIns="0" bIns="0" anchor="t" anchorCtr="0">
            <a:spAutoFit/>
          </a:bodyPr>
          <a:lstStyle/>
          <a:p>
            <a:pPr marL="622300" marR="0" lvl="0" indent="-641350" algn="l" rtl="0">
              <a:lnSpc>
                <a:spcPct val="115000"/>
              </a:lnSpc>
              <a:spcBef>
                <a:spcPts val="0"/>
              </a:spcBef>
              <a:spcAft>
                <a:spcPts val="0"/>
              </a:spcAft>
              <a:buSzPts val="3300"/>
              <a:buFont typeface="Arial"/>
              <a:buChar char="•"/>
            </a:pPr>
            <a:r>
              <a:rPr lang="en-US" sz="3300" b="1">
                <a:latin typeface="PT Sans Narrow"/>
                <a:ea typeface="PT Sans Narrow"/>
                <a:cs typeface="PT Sans Narrow"/>
                <a:sym typeface="PT Sans Narrow"/>
              </a:rPr>
              <a:t>Strong Induction</a:t>
            </a:r>
            <a:r>
              <a:rPr lang="en-US" sz="3300">
                <a:latin typeface="PT Sans Narrow"/>
                <a:ea typeface="PT Sans Narrow"/>
                <a:cs typeface="PT Sans Narrow"/>
                <a:sym typeface="PT Sans Narrow"/>
              </a:rPr>
              <a:t>: a variant of induction  where the inductive step builds up on </a:t>
            </a:r>
            <a:r>
              <a:rPr lang="en-US" sz="3300" u="sng">
                <a:latin typeface="PT Sans Narrow"/>
                <a:ea typeface="PT Sans Narrow"/>
                <a:cs typeface="PT Sans Narrow"/>
                <a:sym typeface="PT Sans Narrow"/>
              </a:rPr>
              <a:t>all </a:t>
            </a:r>
            <a:r>
              <a:rPr lang="en-US" sz="3300">
                <a:latin typeface="PT Sans Narrow"/>
                <a:ea typeface="PT Sans Narrow"/>
                <a:cs typeface="PT Sans Narrow"/>
                <a:sym typeface="PT Sans Narrow"/>
              </a:rPr>
              <a:t> the smaller values</a:t>
            </a:r>
            <a:endParaRPr sz="3300">
              <a:latin typeface="PT Sans Narrow"/>
              <a:ea typeface="PT Sans Narrow"/>
              <a:cs typeface="PT Sans Narrow"/>
              <a:sym typeface="PT Sans Narrow"/>
            </a:endParaRPr>
          </a:p>
          <a:p>
            <a:pPr marL="622300" marR="152400" lvl="0" indent="-641350" algn="l" rtl="0">
              <a:lnSpc>
                <a:spcPct val="115000"/>
              </a:lnSpc>
              <a:spcBef>
                <a:spcPts val="800"/>
              </a:spcBef>
              <a:spcAft>
                <a:spcPts val="0"/>
              </a:spcAft>
              <a:buSzPts val="3300"/>
              <a:buFont typeface="PT Sans Narrow"/>
              <a:buChar char="•"/>
            </a:pPr>
            <a:r>
              <a:rPr lang="en-US" sz="3300">
                <a:latin typeface="PT Sans Narrow"/>
                <a:ea typeface="PT Sans Narrow"/>
                <a:cs typeface="PT Sans Narrow"/>
                <a:sym typeface="PT Sans Narrow"/>
              </a:rPr>
              <a:t>Proving that T holds for all natural values  of n is done by proving following two  conditions:</a:t>
            </a:r>
            <a:endParaRPr sz="3300">
              <a:latin typeface="PT Sans Narrow"/>
              <a:ea typeface="PT Sans Narrow"/>
              <a:cs typeface="PT Sans Narrow"/>
              <a:sym typeface="PT Sans Narrow"/>
            </a:endParaRPr>
          </a:p>
          <a:p>
            <a:pPr marL="1003300" marR="0" lvl="1" indent="-628650" algn="l" rtl="0">
              <a:lnSpc>
                <a:spcPct val="115000"/>
              </a:lnSpc>
              <a:spcBef>
                <a:spcPts val="0"/>
              </a:spcBef>
              <a:spcAft>
                <a:spcPts val="0"/>
              </a:spcAft>
              <a:buClr>
                <a:srgbClr val="0000FF"/>
              </a:buClr>
              <a:buSzPts val="3300"/>
              <a:buFont typeface="PT Sans Narrow"/>
              <a:buAutoNum type="arabicPeriod"/>
            </a:pPr>
            <a:r>
              <a:rPr lang="en-US" sz="3300" i="0" u="none" strike="noStrike" cap="none">
                <a:solidFill>
                  <a:srgbClr val="0000FF"/>
                </a:solidFill>
                <a:latin typeface="PT Sans Narrow"/>
                <a:ea typeface="PT Sans Narrow"/>
                <a:cs typeface="PT Sans Narrow"/>
                <a:sym typeface="PT Sans Narrow"/>
              </a:rPr>
              <a:t>T holds for n=1</a:t>
            </a:r>
            <a:endParaRPr sz="3300" i="0" u="none" strike="noStrike" cap="none">
              <a:latin typeface="PT Sans Narrow"/>
              <a:ea typeface="PT Sans Narrow"/>
              <a:cs typeface="PT Sans Narrow"/>
              <a:sym typeface="PT Sans Narrow"/>
            </a:endParaRPr>
          </a:p>
          <a:p>
            <a:pPr marL="1003300" marR="0" lvl="1" indent="-628650" algn="l" rtl="0">
              <a:lnSpc>
                <a:spcPct val="115000"/>
              </a:lnSpc>
              <a:spcBef>
                <a:spcPts val="200"/>
              </a:spcBef>
              <a:spcAft>
                <a:spcPts val="0"/>
              </a:spcAft>
              <a:buClr>
                <a:srgbClr val="FF0000"/>
              </a:buClr>
              <a:buSzPts val="3300"/>
              <a:buFont typeface="PT Sans Narrow"/>
              <a:buAutoNum type="arabicPeriod"/>
            </a:pPr>
            <a:r>
              <a:rPr lang="en-US" sz="3300" i="0" u="none" strike="noStrike" cap="none">
                <a:solidFill>
                  <a:srgbClr val="FF0000"/>
                </a:solidFill>
                <a:latin typeface="PT Sans Narrow"/>
                <a:ea typeface="PT Sans Narrow"/>
                <a:cs typeface="PT Sans Narrow"/>
                <a:sym typeface="PT Sans Narrow"/>
              </a:rPr>
              <a:t>For every n&gt;1	if </a:t>
            </a:r>
            <a:r>
              <a:rPr lang="en-US" sz="3300" i="0" u="sng" strike="noStrike" cap="none">
                <a:solidFill>
                  <a:srgbClr val="FF0000"/>
                </a:solidFill>
                <a:latin typeface="PT Sans Narrow"/>
                <a:ea typeface="PT Sans Narrow"/>
                <a:cs typeface="PT Sans Narrow"/>
                <a:sym typeface="PT Sans Narrow"/>
              </a:rPr>
              <a:t>T holds </a:t>
            </a:r>
            <a:r>
              <a:rPr lang="en-US" sz="3300" i="1" u="sng" strike="noStrike" cap="none">
                <a:solidFill>
                  <a:srgbClr val="FF0000"/>
                </a:solidFill>
                <a:latin typeface="PT Sans Narrow"/>
                <a:ea typeface="PT Sans Narrow"/>
                <a:cs typeface="PT Sans Narrow"/>
                <a:sym typeface="PT Sans Narrow"/>
              </a:rPr>
              <a:t>for all k&lt;= n-1</a:t>
            </a:r>
            <a:r>
              <a:rPr lang="en-US" sz="3300" i="0" u="none" strike="noStrike" cap="none">
                <a:solidFill>
                  <a:srgbClr val="FF0000"/>
                </a:solidFill>
                <a:latin typeface="PT Sans Narrow"/>
                <a:ea typeface="PT Sans Narrow"/>
                <a:cs typeface="PT Sans Narrow"/>
                <a:sym typeface="PT Sans Narrow"/>
              </a:rPr>
              <a:t>, then T holds for n</a:t>
            </a:r>
            <a:endParaRPr sz="3300" i="0" u="none" strike="noStrike" cap="none">
              <a:latin typeface="PT Sans Narrow"/>
              <a:ea typeface="PT Sans Narrow"/>
              <a:cs typeface="PT Sans Narrow"/>
              <a:sym typeface="PT Sans Narrow"/>
            </a:endParaRPr>
          </a:p>
        </p:txBody>
      </p:sp>
      <p:sp>
        <p:nvSpPr>
          <p:cNvPr id="398" name="Google Shape;398;g2421fa5cb73_1_161"/>
          <p:cNvSpPr txBox="1">
            <a:spLocks noGrp="1"/>
          </p:cNvSpPr>
          <p:nvPr>
            <p:ph type="title"/>
          </p:nvPr>
        </p:nvSpPr>
        <p:spPr>
          <a:xfrm>
            <a:off x="833575" y="229225"/>
            <a:ext cx="8050200" cy="1217100"/>
          </a:xfrm>
          <a:prstGeom prst="rect">
            <a:avLst/>
          </a:prstGeom>
          <a:noFill/>
          <a:ln>
            <a:noFill/>
          </a:ln>
        </p:spPr>
        <p:txBody>
          <a:bodyPr spcFirstLastPara="1" wrap="square" lIns="0" tIns="564850" rIns="0" bIns="0" anchor="t" anchorCtr="0">
            <a:spAutoFit/>
          </a:bodyPr>
          <a:lstStyle/>
          <a:p>
            <a:pPr marL="12700" marR="0" lvl="0" indent="0" algn="l" rtl="0">
              <a:lnSpc>
                <a:spcPct val="108000"/>
              </a:lnSpc>
              <a:spcBef>
                <a:spcPts val="0"/>
              </a:spcBef>
              <a:spcAft>
                <a:spcPts val="0"/>
              </a:spcAft>
              <a:buNone/>
            </a:pPr>
            <a:r>
              <a:rPr lang="en-US" sz="4200" b="1">
                <a:solidFill>
                  <a:schemeClr val="accent1"/>
                </a:solidFill>
                <a:latin typeface="PT Sans Narrow"/>
                <a:ea typeface="PT Sans Narrow"/>
                <a:cs typeface="PT Sans Narrow"/>
                <a:sym typeface="PT Sans Narrow"/>
              </a:rPr>
              <a:t>Mathematical induction -  Review</a:t>
            </a:r>
            <a:endParaRPr sz="4200" b="1">
              <a:solidFill>
                <a:schemeClr val="accent1"/>
              </a:solidFill>
              <a:latin typeface="PT Sans Narrow"/>
              <a:ea typeface="PT Sans Narrow"/>
              <a:cs typeface="PT Sans Narrow"/>
              <a:sym typeface="PT Sans Narrow"/>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02"/>
        <p:cNvGrpSpPr/>
        <p:nvPr/>
      </p:nvGrpSpPr>
      <p:grpSpPr>
        <a:xfrm>
          <a:off x="0" y="0"/>
          <a:ext cx="0" cy="0"/>
          <a:chOff x="0" y="0"/>
          <a:chExt cx="0" cy="0"/>
        </a:xfrm>
      </p:grpSpPr>
      <p:sp>
        <p:nvSpPr>
          <p:cNvPr id="403" name="Google Shape;403;g2421fa5cb73_1_167"/>
          <p:cNvSpPr txBox="1">
            <a:spLocks noGrp="1"/>
          </p:cNvSpPr>
          <p:nvPr>
            <p:ph type="title"/>
          </p:nvPr>
        </p:nvSpPr>
        <p:spPr>
          <a:xfrm>
            <a:off x="264450" y="493275"/>
            <a:ext cx="8784000" cy="550200"/>
          </a:xfrm>
          <a:prstGeom prst="rect">
            <a:avLst/>
          </a:prstGeom>
          <a:noFill/>
          <a:ln>
            <a:noFill/>
          </a:ln>
        </p:spPr>
        <p:txBody>
          <a:bodyPr spcFirstLastPara="1" wrap="square" lIns="0" tIns="11425" rIns="0" bIns="0" anchor="t" anchorCtr="0">
            <a:spAutoFit/>
          </a:bodyPr>
          <a:lstStyle/>
          <a:p>
            <a:pPr marL="12700" lvl="0" indent="0" algn="l" rtl="0">
              <a:lnSpc>
                <a:spcPct val="114027"/>
              </a:lnSpc>
              <a:spcBef>
                <a:spcPts val="0"/>
              </a:spcBef>
              <a:spcAft>
                <a:spcPts val="0"/>
              </a:spcAft>
              <a:buNone/>
            </a:pPr>
            <a:r>
              <a:rPr lang="en-US" sz="3500" b="1">
                <a:solidFill>
                  <a:schemeClr val="accent1"/>
                </a:solidFill>
                <a:latin typeface="PT Sans Narrow"/>
                <a:ea typeface="PT Sans Narrow"/>
                <a:cs typeface="PT Sans Narrow"/>
                <a:sym typeface="PT Sans Narrow"/>
              </a:rPr>
              <a:t>Mathematical induction review – Example1</a:t>
            </a:r>
            <a:endParaRPr sz="3500" b="1">
              <a:solidFill>
                <a:schemeClr val="accent1"/>
              </a:solidFill>
              <a:latin typeface="PT Sans Narrow"/>
              <a:ea typeface="PT Sans Narrow"/>
              <a:cs typeface="PT Sans Narrow"/>
              <a:sym typeface="PT Sans Narrow"/>
            </a:endParaRPr>
          </a:p>
        </p:txBody>
      </p:sp>
      <p:sp>
        <p:nvSpPr>
          <p:cNvPr id="404" name="Google Shape;404;g2421fa5cb73_1_167"/>
          <p:cNvSpPr txBox="1"/>
          <p:nvPr/>
        </p:nvSpPr>
        <p:spPr>
          <a:xfrm>
            <a:off x="264450" y="1526725"/>
            <a:ext cx="8674200" cy="4529400"/>
          </a:xfrm>
          <a:prstGeom prst="rect">
            <a:avLst/>
          </a:prstGeom>
          <a:noFill/>
          <a:ln>
            <a:noFill/>
          </a:ln>
        </p:spPr>
        <p:txBody>
          <a:bodyPr spcFirstLastPara="1" wrap="square" lIns="0" tIns="77725" rIns="0" bIns="0" anchor="t" anchorCtr="0">
            <a:spAutoFit/>
          </a:bodyPr>
          <a:lstStyle/>
          <a:p>
            <a:pPr marL="622300" marR="266700" lvl="0" indent="-609600" algn="l" rtl="0">
              <a:lnSpc>
                <a:spcPct val="150000"/>
              </a:lnSpc>
              <a:spcBef>
                <a:spcPts val="0"/>
              </a:spcBef>
              <a:spcAft>
                <a:spcPts val="0"/>
              </a:spcAft>
              <a:buSzPts val="2800"/>
              <a:buFont typeface="PT Sans Narrow"/>
              <a:buChar char="•"/>
            </a:pPr>
            <a:r>
              <a:rPr lang="en-US" sz="3000">
                <a:latin typeface="PT Sans Narrow"/>
                <a:ea typeface="PT Sans Narrow"/>
                <a:cs typeface="PT Sans Narrow"/>
                <a:sym typeface="PT Sans Narrow"/>
              </a:rPr>
              <a:t>Theorem:	</a:t>
            </a:r>
            <a:r>
              <a:rPr lang="en-US" sz="3100">
                <a:latin typeface="PT Sans Narrow"/>
                <a:ea typeface="PT Sans Narrow"/>
                <a:cs typeface="PT Sans Narrow"/>
                <a:sym typeface="PT Sans Narrow"/>
              </a:rPr>
              <a:t>The sum of the first n natural  numbers is n*(n+1)/2</a:t>
            </a:r>
            <a:endParaRPr sz="3100">
              <a:latin typeface="PT Sans Narrow"/>
              <a:ea typeface="PT Sans Narrow"/>
              <a:cs typeface="PT Sans Narrow"/>
              <a:sym typeface="PT Sans Narrow"/>
            </a:endParaRPr>
          </a:p>
          <a:p>
            <a:pPr marL="622300" marR="0" lvl="0" indent="-609600" algn="l" rtl="0">
              <a:lnSpc>
                <a:spcPct val="150000"/>
              </a:lnSpc>
              <a:spcBef>
                <a:spcPts val="0"/>
              </a:spcBef>
              <a:spcAft>
                <a:spcPts val="0"/>
              </a:spcAft>
              <a:buSzPts val="2800"/>
              <a:buFont typeface="PT Sans Narrow"/>
              <a:buChar char="•"/>
            </a:pPr>
            <a:r>
              <a:rPr lang="en-US" sz="3000">
                <a:latin typeface="PT Sans Narrow"/>
                <a:ea typeface="PT Sans Narrow"/>
                <a:cs typeface="PT Sans Narrow"/>
                <a:sym typeface="PT Sans Narrow"/>
              </a:rPr>
              <a:t>Proof: by </a:t>
            </a:r>
            <a:r>
              <a:rPr lang="en-US" sz="3100">
                <a:latin typeface="PT Sans Narrow"/>
                <a:ea typeface="PT Sans Narrow"/>
                <a:cs typeface="PT Sans Narrow"/>
                <a:sym typeface="PT Sans Narrow"/>
              </a:rPr>
              <a:t>induction </a:t>
            </a:r>
            <a:r>
              <a:rPr lang="en-US" sz="3000">
                <a:latin typeface="PT Sans Narrow"/>
                <a:ea typeface="PT Sans Narrow"/>
                <a:cs typeface="PT Sans Narrow"/>
                <a:sym typeface="PT Sans Narrow"/>
              </a:rPr>
              <a:t>on n</a:t>
            </a:r>
            <a:endParaRPr sz="3000">
              <a:latin typeface="PT Sans Narrow"/>
              <a:ea typeface="PT Sans Narrow"/>
              <a:cs typeface="PT Sans Narrow"/>
              <a:sym typeface="PT Sans Narrow"/>
            </a:endParaRPr>
          </a:p>
          <a:p>
            <a:pPr marL="469900" marR="0" lvl="0" indent="0" algn="l" rtl="0">
              <a:lnSpc>
                <a:spcPct val="150000"/>
              </a:lnSpc>
              <a:spcBef>
                <a:spcPts val="0"/>
              </a:spcBef>
              <a:spcAft>
                <a:spcPts val="0"/>
              </a:spcAft>
              <a:buNone/>
            </a:pPr>
            <a:r>
              <a:rPr lang="en-US" sz="2600">
                <a:solidFill>
                  <a:srgbClr val="0000FF"/>
                </a:solidFill>
                <a:latin typeface="PT Sans Narrow"/>
                <a:ea typeface="PT Sans Narrow"/>
                <a:cs typeface="PT Sans Narrow"/>
                <a:sym typeface="PT Sans Narrow"/>
              </a:rPr>
              <a:t>1.	Base case</a:t>
            </a:r>
            <a:r>
              <a:rPr lang="en-US" sz="2600">
                <a:latin typeface="PT Sans Narrow"/>
                <a:ea typeface="PT Sans Narrow"/>
                <a:cs typeface="PT Sans Narrow"/>
                <a:sym typeface="PT Sans Narrow"/>
              </a:rPr>
              <a:t>: If n=1, s(1)=1=1*(1+1)/2</a:t>
            </a:r>
            <a:endParaRPr sz="2600">
              <a:latin typeface="PT Sans Narrow"/>
              <a:ea typeface="PT Sans Narrow"/>
              <a:cs typeface="PT Sans Narrow"/>
              <a:sym typeface="PT Sans Narrow"/>
            </a:endParaRPr>
          </a:p>
          <a:p>
            <a:pPr marL="1003300" marR="0" lvl="0" indent="-533400" algn="l" rtl="0">
              <a:lnSpc>
                <a:spcPct val="150000"/>
              </a:lnSpc>
              <a:spcBef>
                <a:spcPts val="400"/>
              </a:spcBef>
              <a:spcAft>
                <a:spcPts val="0"/>
              </a:spcAft>
              <a:buNone/>
            </a:pPr>
            <a:r>
              <a:rPr lang="en-US" sz="2600">
                <a:solidFill>
                  <a:srgbClr val="FF0000"/>
                </a:solidFill>
                <a:latin typeface="PT Sans Narrow"/>
                <a:ea typeface="PT Sans Narrow"/>
                <a:cs typeface="PT Sans Narrow"/>
                <a:sym typeface="PT Sans Narrow"/>
              </a:rPr>
              <a:t>2.	Inductive step</a:t>
            </a:r>
            <a:r>
              <a:rPr lang="en-US" sz="2600">
                <a:latin typeface="PT Sans Narrow"/>
                <a:ea typeface="PT Sans Narrow"/>
                <a:cs typeface="PT Sans Narrow"/>
                <a:sym typeface="PT Sans Narrow"/>
              </a:rPr>
              <a:t>: We assume that s(n)=n*(n+1)/2, </a:t>
            </a:r>
            <a:endParaRPr sz="2600">
              <a:latin typeface="PT Sans Narrow"/>
              <a:ea typeface="PT Sans Narrow"/>
              <a:cs typeface="PT Sans Narrow"/>
              <a:sym typeface="PT Sans Narrow"/>
            </a:endParaRPr>
          </a:p>
          <a:p>
            <a:pPr marL="1003300" marR="0" lvl="0" indent="-533400" algn="l" rtl="0">
              <a:lnSpc>
                <a:spcPct val="150000"/>
              </a:lnSpc>
              <a:spcBef>
                <a:spcPts val="400"/>
              </a:spcBef>
              <a:spcAft>
                <a:spcPts val="0"/>
              </a:spcAft>
              <a:buNone/>
            </a:pPr>
            <a:r>
              <a:rPr lang="en-US" sz="2600">
                <a:latin typeface="PT Sans Narrow"/>
                <a:ea typeface="PT Sans Narrow"/>
                <a:cs typeface="PT Sans Narrow"/>
                <a:sym typeface="PT Sans Narrow"/>
              </a:rPr>
              <a:t> and prove that this implies s(n+1)=(n+1)*(n+2)/2 ,  for all n&gt;=1</a:t>
            </a:r>
            <a:endParaRPr sz="2600">
              <a:latin typeface="PT Sans Narrow"/>
              <a:ea typeface="PT Sans Narrow"/>
              <a:cs typeface="PT Sans Narrow"/>
              <a:sym typeface="PT Sans Narrow"/>
            </a:endParaRPr>
          </a:p>
          <a:p>
            <a:pPr marL="469900" marR="0" lvl="0" indent="0" algn="l" rtl="0">
              <a:lnSpc>
                <a:spcPct val="150000"/>
              </a:lnSpc>
              <a:spcBef>
                <a:spcPts val="0"/>
              </a:spcBef>
              <a:spcAft>
                <a:spcPts val="0"/>
              </a:spcAft>
              <a:buNone/>
            </a:pPr>
            <a:r>
              <a:rPr lang="en-US" sz="2600">
                <a:latin typeface="PT Sans Narrow"/>
                <a:ea typeface="PT Sans Narrow"/>
                <a:cs typeface="PT Sans Narrow"/>
                <a:sym typeface="PT Sans Narrow"/>
              </a:rPr>
              <a:t>s(n+1)=s(n)+(n+1)=n*(n+1)/2+(n+1)=(n+1)*(n+2)/2</a:t>
            </a:r>
            <a:endParaRPr sz="2600">
              <a:latin typeface="PT Sans Narrow"/>
              <a:ea typeface="PT Sans Narrow"/>
              <a:cs typeface="PT Sans Narrow"/>
              <a:sym typeface="PT Sans Narrow"/>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08"/>
        <p:cNvGrpSpPr/>
        <p:nvPr/>
      </p:nvGrpSpPr>
      <p:grpSpPr>
        <a:xfrm>
          <a:off x="0" y="0"/>
          <a:ext cx="0" cy="0"/>
          <a:chOff x="0" y="0"/>
          <a:chExt cx="0" cy="0"/>
        </a:xfrm>
      </p:grpSpPr>
      <p:sp>
        <p:nvSpPr>
          <p:cNvPr id="409" name="Google Shape;409;g2421fa5cb73_1_173"/>
          <p:cNvSpPr txBox="1"/>
          <p:nvPr/>
        </p:nvSpPr>
        <p:spPr>
          <a:xfrm>
            <a:off x="401999" y="1111675"/>
            <a:ext cx="8340000" cy="5424900"/>
          </a:xfrm>
          <a:prstGeom prst="rect">
            <a:avLst/>
          </a:prstGeom>
          <a:noFill/>
          <a:ln>
            <a:noFill/>
          </a:ln>
        </p:spPr>
        <p:txBody>
          <a:bodyPr spcFirstLastPara="1" wrap="square" lIns="0" tIns="75425" rIns="0" bIns="0" anchor="t" anchorCtr="0">
            <a:spAutoFit/>
          </a:bodyPr>
          <a:lstStyle/>
          <a:p>
            <a:pPr marL="177800" marR="88900" lvl="0" indent="-177800" algn="l" rtl="0">
              <a:lnSpc>
                <a:spcPct val="150000"/>
              </a:lnSpc>
              <a:spcBef>
                <a:spcPts val="0"/>
              </a:spcBef>
              <a:spcAft>
                <a:spcPts val="0"/>
              </a:spcAft>
              <a:buSzPts val="2800"/>
              <a:buFont typeface="PT Sans Narrow"/>
              <a:buChar char="•"/>
            </a:pPr>
            <a:r>
              <a:rPr lang="en-US" sz="2800">
                <a:latin typeface="PT Sans Narrow"/>
                <a:ea typeface="PT Sans Narrow"/>
                <a:cs typeface="PT Sans Narrow"/>
                <a:sym typeface="PT Sans Narrow"/>
              </a:rPr>
              <a:t>Theorem: </a:t>
            </a:r>
            <a:r>
              <a:rPr lang="en-US" sz="2900">
                <a:latin typeface="PT Sans Narrow"/>
                <a:ea typeface="PT Sans Narrow"/>
                <a:cs typeface="PT Sans Narrow"/>
                <a:sym typeface="PT Sans Narrow"/>
              </a:rPr>
              <a:t>Every amount of postage that is at  least 12 cents can be made from 4-cent and  5-cent stamps.</a:t>
            </a:r>
            <a:endParaRPr sz="2900">
              <a:latin typeface="PT Sans Narrow"/>
              <a:ea typeface="PT Sans Narrow"/>
              <a:cs typeface="PT Sans Narrow"/>
              <a:sym typeface="PT Sans Narrow"/>
            </a:endParaRPr>
          </a:p>
          <a:p>
            <a:pPr marL="177800" marR="0" lvl="0" indent="-177800" algn="l" rtl="0">
              <a:lnSpc>
                <a:spcPct val="150000"/>
              </a:lnSpc>
              <a:spcBef>
                <a:spcPts val="200"/>
              </a:spcBef>
              <a:spcAft>
                <a:spcPts val="0"/>
              </a:spcAft>
              <a:buSzPts val="2800"/>
              <a:buFont typeface="PT Sans Narrow"/>
              <a:buChar char="•"/>
            </a:pPr>
            <a:r>
              <a:rPr lang="en-US" sz="2900">
                <a:latin typeface="PT Sans Narrow"/>
                <a:ea typeface="PT Sans Narrow"/>
                <a:cs typeface="PT Sans Narrow"/>
                <a:sym typeface="PT Sans Narrow"/>
              </a:rPr>
              <a:t>Proof: by induction on the amount of postage</a:t>
            </a:r>
            <a:endParaRPr sz="2900">
              <a:latin typeface="PT Sans Narrow"/>
              <a:ea typeface="PT Sans Narrow"/>
              <a:cs typeface="PT Sans Narrow"/>
              <a:sym typeface="PT Sans Narrow"/>
            </a:endParaRPr>
          </a:p>
          <a:p>
            <a:pPr marL="177800" marR="0" lvl="0" indent="-165100" algn="l" rtl="0">
              <a:lnSpc>
                <a:spcPct val="150000"/>
              </a:lnSpc>
              <a:spcBef>
                <a:spcPts val="300"/>
              </a:spcBef>
              <a:spcAft>
                <a:spcPts val="0"/>
              </a:spcAft>
              <a:buSzPts val="2400"/>
              <a:buFont typeface="PT Sans Narrow"/>
              <a:buChar char="•"/>
            </a:pPr>
            <a:r>
              <a:rPr lang="en-US" sz="2600">
                <a:latin typeface="PT Sans Narrow"/>
                <a:ea typeface="PT Sans Narrow"/>
                <a:cs typeface="PT Sans Narrow"/>
                <a:sym typeface="PT Sans Narrow"/>
              </a:rPr>
              <a:t>Postage (p) = m * 4 + n * 5</a:t>
            </a:r>
            <a:endParaRPr sz="2600">
              <a:latin typeface="PT Sans Narrow"/>
              <a:ea typeface="PT Sans Narrow"/>
              <a:cs typeface="PT Sans Narrow"/>
              <a:sym typeface="PT Sans Narrow"/>
            </a:endParaRPr>
          </a:p>
          <a:p>
            <a:pPr marL="177800" marR="0" lvl="0" indent="-165100" algn="l" rtl="0">
              <a:lnSpc>
                <a:spcPct val="150000"/>
              </a:lnSpc>
              <a:spcBef>
                <a:spcPts val="400"/>
              </a:spcBef>
              <a:spcAft>
                <a:spcPts val="0"/>
              </a:spcAft>
              <a:buClr>
                <a:srgbClr val="0000FF"/>
              </a:buClr>
              <a:buSzPts val="2400"/>
              <a:buFont typeface="PT Sans Narrow"/>
              <a:buChar char="•"/>
            </a:pPr>
            <a:r>
              <a:rPr lang="en-US" sz="2400" b="1">
                <a:solidFill>
                  <a:srgbClr val="0000FF"/>
                </a:solidFill>
                <a:latin typeface="PT Sans Narrow"/>
                <a:ea typeface="PT Sans Narrow"/>
                <a:cs typeface="PT Sans Narrow"/>
                <a:sym typeface="PT Sans Narrow"/>
              </a:rPr>
              <a:t>Base case:</a:t>
            </a:r>
            <a:endParaRPr sz="2400" b="1">
              <a:latin typeface="PT Sans Narrow"/>
              <a:ea typeface="PT Sans Narrow"/>
              <a:cs typeface="PT Sans Narrow"/>
              <a:sym typeface="PT Sans Narrow"/>
            </a:endParaRPr>
          </a:p>
          <a:p>
            <a:pPr marL="520700" marR="0" lvl="1" indent="-165100" algn="l" rtl="0">
              <a:lnSpc>
                <a:spcPct val="150000"/>
              </a:lnSpc>
              <a:spcBef>
                <a:spcPts val="0"/>
              </a:spcBef>
              <a:spcAft>
                <a:spcPts val="0"/>
              </a:spcAft>
              <a:buSzPts val="2400"/>
              <a:buFont typeface="PT Sans Narrow"/>
              <a:buChar char="•"/>
            </a:pPr>
            <a:r>
              <a:rPr lang="en-US" sz="2400" i="0" u="none" strike="noStrike" cap="none">
                <a:latin typeface="PT Sans Narrow"/>
                <a:ea typeface="PT Sans Narrow"/>
                <a:cs typeface="PT Sans Narrow"/>
                <a:sym typeface="PT Sans Narrow"/>
              </a:rPr>
              <a:t>Postage(12) = 3 * 4 + 0 * 5</a:t>
            </a:r>
            <a:endParaRPr sz="2400" i="0" u="none" strike="noStrike" cap="none">
              <a:latin typeface="PT Sans Narrow"/>
              <a:ea typeface="PT Sans Narrow"/>
              <a:cs typeface="PT Sans Narrow"/>
              <a:sym typeface="PT Sans Narrow"/>
            </a:endParaRPr>
          </a:p>
          <a:p>
            <a:pPr marL="520700" marR="0" lvl="1" indent="-165100" algn="l" rtl="0">
              <a:lnSpc>
                <a:spcPct val="150000"/>
              </a:lnSpc>
              <a:spcBef>
                <a:spcPts val="100"/>
              </a:spcBef>
              <a:spcAft>
                <a:spcPts val="0"/>
              </a:spcAft>
              <a:buSzPts val="2400"/>
              <a:buFont typeface="PT Sans Narrow"/>
              <a:buChar char="•"/>
            </a:pPr>
            <a:r>
              <a:rPr lang="en-US" sz="2400" i="0" u="none" strike="noStrike" cap="none">
                <a:latin typeface="PT Sans Narrow"/>
                <a:ea typeface="PT Sans Narrow"/>
                <a:cs typeface="PT Sans Narrow"/>
                <a:sym typeface="PT Sans Narrow"/>
              </a:rPr>
              <a:t>Postage(13) = 2 * 4 + 1 * 5</a:t>
            </a:r>
            <a:endParaRPr sz="2400" i="0" u="none" strike="noStrike" cap="none">
              <a:latin typeface="PT Sans Narrow"/>
              <a:ea typeface="PT Sans Narrow"/>
              <a:cs typeface="PT Sans Narrow"/>
              <a:sym typeface="PT Sans Narrow"/>
            </a:endParaRPr>
          </a:p>
          <a:p>
            <a:pPr marL="520700" marR="0" lvl="1" indent="-165100" algn="l" rtl="0">
              <a:lnSpc>
                <a:spcPct val="150000"/>
              </a:lnSpc>
              <a:spcBef>
                <a:spcPts val="100"/>
              </a:spcBef>
              <a:spcAft>
                <a:spcPts val="0"/>
              </a:spcAft>
              <a:buSzPts val="2400"/>
              <a:buFont typeface="PT Sans Narrow"/>
              <a:buChar char="•"/>
            </a:pPr>
            <a:r>
              <a:rPr lang="en-US" sz="2400" i="0" u="none" strike="noStrike" cap="none">
                <a:latin typeface="PT Sans Narrow"/>
                <a:ea typeface="PT Sans Narrow"/>
                <a:cs typeface="PT Sans Narrow"/>
                <a:sym typeface="PT Sans Narrow"/>
              </a:rPr>
              <a:t>Postage(14) = 1 * 4 + 2 * 5</a:t>
            </a:r>
            <a:endParaRPr sz="2400" i="0" u="none" strike="noStrike" cap="none">
              <a:latin typeface="PT Sans Narrow"/>
              <a:ea typeface="PT Sans Narrow"/>
              <a:cs typeface="PT Sans Narrow"/>
              <a:sym typeface="PT Sans Narrow"/>
            </a:endParaRPr>
          </a:p>
          <a:p>
            <a:pPr marL="520700" marR="0" lvl="1" indent="-165100" algn="l" rtl="0">
              <a:lnSpc>
                <a:spcPct val="150000"/>
              </a:lnSpc>
              <a:spcBef>
                <a:spcPts val="100"/>
              </a:spcBef>
              <a:spcAft>
                <a:spcPts val="0"/>
              </a:spcAft>
              <a:buSzPts val="2400"/>
              <a:buFont typeface="PT Sans Narrow"/>
              <a:buChar char="•"/>
            </a:pPr>
            <a:r>
              <a:rPr lang="en-US" sz="2400" i="0" u="none" strike="noStrike" cap="none">
                <a:latin typeface="PT Sans Narrow"/>
                <a:ea typeface="PT Sans Narrow"/>
                <a:cs typeface="PT Sans Narrow"/>
                <a:sym typeface="PT Sans Narrow"/>
              </a:rPr>
              <a:t>Postage(15) = 0 * 4 + 3 * 5</a:t>
            </a:r>
            <a:endParaRPr sz="2400" i="0" u="none" strike="noStrike" cap="none">
              <a:latin typeface="PT Sans Narrow"/>
              <a:ea typeface="PT Sans Narrow"/>
              <a:cs typeface="PT Sans Narrow"/>
              <a:sym typeface="PT Sans Narrow"/>
            </a:endParaRPr>
          </a:p>
        </p:txBody>
      </p:sp>
      <p:sp>
        <p:nvSpPr>
          <p:cNvPr id="410" name="Google Shape;410;g2421fa5cb73_1_173"/>
          <p:cNvSpPr txBox="1">
            <a:spLocks noGrp="1"/>
          </p:cNvSpPr>
          <p:nvPr>
            <p:ph type="title"/>
          </p:nvPr>
        </p:nvSpPr>
        <p:spPr>
          <a:xfrm>
            <a:off x="264450" y="493275"/>
            <a:ext cx="8784000" cy="550200"/>
          </a:xfrm>
          <a:prstGeom prst="rect">
            <a:avLst/>
          </a:prstGeom>
          <a:noFill/>
          <a:ln>
            <a:noFill/>
          </a:ln>
        </p:spPr>
        <p:txBody>
          <a:bodyPr spcFirstLastPara="1" wrap="square" lIns="0" tIns="11425" rIns="0" bIns="0" anchor="t" anchorCtr="0">
            <a:spAutoFit/>
          </a:bodyPr>
          <a:lstStyle/>
          <a:p>
            <a:pPr marL="12700" lvl="0" indent="0" algn="l" rtl="0">
              <a:lnSpc>
                <a:spcPct val="114027"/>
              </a:lnSpc>
              <a:spcBef>
                <a:spcPts val="0"/>
              </a:spcBef>
              <a:spcAft>
                <a:spcPts val="0"/>
              </a:spcAft>
              <a:buNone/>
            </a:pPr>
            <a:r>
              <a:rPr lang="en-US" sz="3500" b="1">
                <a:solidFill>
                  <a:schemeClr val="accent1"/>
                </a:solidFill>
                <a:latin typeface="PT Sans Narrow"/>
                <a:ea typeface="PT Sans Narrow"/>
                <a:cs typeface="PT Sans Narrow"/>
                <a:sym typeface="PT Sans Narrow"/>
              </a:rPr>
              <a:t>Mathematical induction review – Example2</a:t>
            </a:r>
            <a:endParaRPr sz="3500" b="1">
              <a:solidFill>
                <a:schemeClr val="accent1"/>
              </a:solidFill>
              <a:latin typeface="PT Sans Narrow"/>
              <a:ea typeface="PT Sans Narrow"/>
              <a:cs typeface="PT Sans Narrow"/>
              <a:sym typeface="PT Sans Narrow"/>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14"/>
        <p:cNvGrpSpPr/>
        <p:nvPr/>
      </p:nvGrpSpPr>
      <p:grpSpPr>
        <a:xfrm>
          <a:off x="0" y="0"/>
          <a:ext cx="0" cy="0"/>
          <a:chOff x="0" y="0"/>
          <a:chExt cx="0" cy="0"/>
        </a:xfrm>
      </p:grpSpPr>
      <p:sp>
        <p:nvSpPr>
          <p:cNvPr id="415" name="Google Shape;415;g2421fa5cb73_1_179"/>
          <p:cNvSpPr txBox="1"/>
          <p:nvPr/>
        </p:nvSpPr>
        <p:spPr>
          <a:xfrm>
            <a:off x="573674" y="1394100"/>
            <a:ext cx="8224200" cy="4843800"/>
          </a:xfrm>
          <a:prstGeom prst="rect">
            <a:avLst/>
          </a:prstGeom>
          <a:noFill/>
          <a:ln>
            <a:noFill/>
          </a:ln>
        </p:spPr>
        <p:txBody>
          <a:bodyPr spcFirstLastPara="1" wrap="square" lIns="0" tIns="48575" rIns="0" bIns="0" anchor="t" anchorCtr="0">
            <a:spAutoFit/>
          </a:bodyPr>
          <a:lstStyle/>
          <a:p>
            <a:pPr marL="177800" marR="25400" lvl="0" indent="-177800" algn="l" rtl="0">
              <a:lnSpc>
                <a:spcPct val="150000"/>
              </a:lnSpc>
              <a:spcBef>
                <a:spcPts val="0"/>
              </a:spcBef>
              <a:spcAft>
                <a:spcPts val="0"/>
              </a:spcAft>
              <a:buClr>
                <a:srgbClr val="FF0000"/>
              </a:buClr>
              <a:buSzPts val="2600"/>
              <a:buFont typeface="PT Sans Narrow"/>
              <a:buChar char="•"/>
            </a:pPr>
            <a:r>
              <a:rPr lang="en-US" sz="2600">
                <a:solidFill>
                  <a:srgbClr val="FF0000"/>
                </a:solidFill>
                <a:latin typeface="PT Sans Narrow"/>
                <a:ea typeface="PT Sans Narrow"/>
                <a:cs typeface="PT Sans Narrow"/>
                <a:sym typeface="PT Sans Narrow"/>
              </a:rPr>
              <a:t>Inductive step: </a:t>
            </a:r>
            <a:r>
              <a:rPr lang="en-US" sz="2600">
                <a:latin typeface="PT Sans Narrow"/>
                <a:ea typeface="PT Sans Narrow"/>
                <a:cs typeface="PT Sans Narrow"/>
                <a:sym typeface="PT Sans Narrow"/>
              </a:rPr>
              <a:t>We assume that we can construct  postage for every value from 12 up to k. We need to  show how to construct k + 1 cents of postage. Since  we have proved base cases up to 15 cents, we can  assume that k + 1 ≥ 16.</a:t>
            </a:r>
            <a:endParaRPr sz="2600">
              <a:latin typeface="PT Sans Narrow"/>
              <a:ea typeface="PT Sans Narrow"/>
              <a:cs typeface="PT Sans Narrow"/>
              <a:sym typeface="PT Sans Narrow"/>
            </a:endParaRPr>
          </a:p>
          <a:p>
            <a:pPr marL="177800" marR="165100" lvl="0" indent="-177800" algn="just" rtl="0">
              <a:lnSpc>
                <a:spcPct val="150000"/>
              </a:lnSpc>
              <a:spcBef>
                <a:spcPts val="700"/>
              </a:spcBef>
              <a:spcAft>
                <a:spcPts val="0"/>
              </a:spcAft>
              <a:buSzPts val="2600"/>
              <a:buFont typeface="PT Sans Narrow"/>
              <a:buChar char="•"/>
            </a:pPr>
            <a:r>
              <a:rPr lang="en-US" sz="2600">
                <a:latin typeface="PT Sans Narrow"/>
                <a:ea typeface="PT Sans Narrow"/>
                <a:cs typeface="PT Sans Narrow"/>
                <a:sym typeface="PT Sans Narrow"/>
              </a:rPr>
              <a:t>Since k+1 ≥ 16, (k+1)−4 ≥ 12. So by the inductive  hypothesis, we can construct postage for (k + 1) −  4 cents: (k + 1) − 4 = m * 4+ n * 5</a:t>
            </a:r>
            <a:endParaRPr sz="2600">
              <a:latin typeface="PT Sans Narrow"/>
              <a:ea typeface="PT Sans Narrow"/>
              <a:cs typeface="PT Sans Narrow"/>
              <a:sym typeface="PT Sans Narrow"/>
            </a:endParaRPr>
          </a:p>
          <a:p>
            <a:pPr marL="177800" marR="0" lvl="0" indent="-177800" algn="l" rtl="0">
              <a:lnSpc>
                <a:spcPct val="150000"/>
              </a:lnSpc>
              <a:spcBef>
                <a:spcPts val="800"/>
              </a:spcBef>
              <a:spcAft>
                <a:spcPts val="0"/>
              </a:spcAft>
              <a:buSzPts val="2600"/>
              <a:buFont typeface="PT Sans Narrow"/>
              <a:buChar char="•"/>
            </a:pPr>
            <a:r>
              <a:rPr lang="en-US" sz="2600">
                <a:latin typeface="PT Sans Narrow"/>
                <a:ea typeface="PT Sans Narrow"/>
                <a:cs typeface="PT Sans Narrow"/>
                <a:sym typeface="PT Sans Narrow"/>
              </a:rPr>
              <a:t>But then k + 1 = (m + 1) * 4 + n * 5. So we can  construct k + 1 cents of postage using (m+1) 4-cent  stamps and n 5-cent stamps</a:t>
            </a:r>
            <a:endParaRPr sz="2600">
              <a:latin typeface="PT Sans Narrow"/>
              <a:ea typeface="PT Sans Narrow"/>
              <a:cs typeface="PT Sans Narrow"/>
              <a:sym typeface="PT Sans Narrow"/>
            </a:endParaRPr>
          </a:p>
        </p:txBody>
      </p:sp>
      <p:sp>
        <p:nvSpPr>
          <p:cNvPr id="416" name="Google Shape;416;g2421fa5cb73_1_179"/>
          <p:cNvSpPr txBox="1">
            <a:spLocks noGrp="1"/>
          </p:cNvSpPr>
          <p:nvPr>
            <p:ph type="title"/>
          </p:nvPr>
        </p:nvSpPr>
        <p:spPr>
          <a:xfrm>
            <a:off x="264450" y="493275"/>
            <a:ext cx="8784000" cy="550200"/>
          </a:xfrm>
          <a:prstGeom prst="rect">
            <a:avLst/>
          </a:prstGeom>
          <a:noFill/>
          <a:ln>
            <a:noFill/>
          </a:ln>
        </p:spPr>
        <p:txBody>
          <a:bodyPr spcFirstLastPara="1" wrap="square" lIns="0" tIns="11425" rIns="0" bIns="0" anchor="t" anchorCtr="0">
            <a:spAutoFit/>
          </a:bodyPr>
          <a:lstStyle/>
          <a:p>
            <a:pPr marL="12700" lvl="0" indent="0" algn="l" rtl="0">
              <a:lnSpc>
                <a:spcPct val="114027"/>
              </a:lnSpc>
              <a:spcBef>
                <a:spcPts val="0"/>
              </a:spcBef>
              <a:spcAft>
                <a:spcPts val="0"/>
              </a:spcAft>
              <a:buNone/>
            </a:pPr>
            <a:r>
              <a:rPr lang="en-US" sz="3500" b="1">
                <a:solidFill>
                  <a:schemeClr val="accent1"/>
                </a:solidFill>
                <a:latin typeface="PT Sans Narrow"/>
                <a:ea typeface="PT Sans Narrow"/>
                <a:cs typeface="PT Sans Narrow"/>
                <a:sym typeface="PT Sans Narrow"/>
              </a:rPr>
              <a:t>Mathematical induction review – Example2 Continue</a:t>
            </a:r>
            <a:endParaRPr sz="3500" b="1">
              <a:solidFill>
                <a:schemeClr val="accent1"/>
              </a:solidFill>
              <a:latin typeface="PT Sans Narrow"/>
              <a:ea typeface="PT Sans Narrow"/>
              <a:cs typeface="PT Sans Narrow"/>
              <a:sym typeface="PT Sans Narrow"/>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20"/>
        <p:cNvGrpSpPr/>
        <p:nvPr/>
      </p:nvGrpSpPr>
      <p:grpSpPr>
        <a:xfrm>
          <a:off x="0" y="0"/>
          <a:ext cx="0" cy="0"/>
          <a:chOff x="0" y="0"/>
          <a:chExt cx="0" cy="0"/>
        </a:xfrm>
      </p:grpSpPr>
      <p:sp>
        <p:nvSpPr>
          <p:cNvPr id="421" name="Google Shape;421;g2421fa5cb73_1_185"/>
          <p:cNvSpPr txBox="1">
            <a:spLocks noGrp="1"/>
          </p:cNvSpPr>
          <p:nvPr>
            <p:ph type="title"/>
          </p:nvPr>
        </p:nvSpPr>
        <p:spPr>
          <a:xfrm>
            <a:off x="676680" y="601086"/>
            <a:ext cx="5148900" cy="615900"/>
          </a:xfrm>
          <a:prstGeom prst="rect">
            <a:avLst/>
          </a:prstGeom>
          <a:noFill/>
          <a:ln>
            <a:noFill/>
          </a:ln>
        </p:spPr>
        <p:txBody>
          <a:bodyPr spcFirstLastPara="1" wrap="square" lIns="0" tIns="15425" rIns="0" bIns="0" anchor="t" anchorCtr="0">
            <a:spAutoFit/>
          </a:bodyPr>
          <a:lstStyle/>
          <a:p>
            <a:pPr marL="12700" lvl="0" indent="0" algn="l" rtl="0">
              <a:lnSpc>
                <a:spcPct val="100000"/>
              </a:lnSpc>
              <a:spcBef>
                <a:spcPts val="0"/>
              </a:spcBef>
              <a:spcAft>
                <a:spcPts val="0"/>
              </a:spcAft>
              <a:buNone/>
            </a:pPr>
            <a:r>
              <a:rPr lang="en-US" sz="3900" b="1">
                <a:solidFill>
                  <a:schemeClr val="accent1"/>
                </a:solidFill>
                <a:latin typeface="PT Sans Narrow"/>
                <a:ea typeface="PT Sans Narrow"/>
                <a:cs typeface="PT Sans Narrow"/>
                <a:sym typeface="PT Sans Narrow"/>
              </a:rPr>
              <a:t>Correctness of algorithms</a:t>
            </a:r>
            <a:endParaRPr sz="3900" b="1">
              <a:solidFill>
                <a:schemeClr val="accent1"/>
              </a:solidFill>
              <a:latin typeface="PT Sans Narrow"/>
              <a:ea typeface="PT Sans Narrow"/>
              <a:cs typeface="PT Sans Narrow"/>
              <a:sym typeface="PT Sans Narrow"/>
            </a:endParaRPr>
          </a:p>
        </p:txBody>
      </p:sp>
      <p:sp>
        <p:nvSpPr>
          <p:cNvPr id="422" name="Google Shape;422;g2421fa5cb73_1_185"/>
          <p:cNvSpPr txBox="1"/>
          <p:nvPr/>
        </p:nvSpPr>
        <p:spPr>
          <a:xfrm>
            <a:off x="598699" y="1664525"/>
            <a:ext cx="8387100" cy="4738200"/>
          </a:xfrm>
          <a:prstGeom prst="rect">
            <a:avLst/>
          </a:prstGeom>
          <a:noFill/>
          <a:ln>
            <a:noFill/>
          </a:ln>
        </p:spPr>
        <p:txBody>
          <a:bodyPr spcFirstLastPara="1" wrap="square" lIns="0" tIns="47450" rIns="0" bIns="0" anchor="t" anchorCtr="0">
            <a:spAutoFit/>
          </a:bodyPr>
          <a:lstStyle/>
          <a:p>
            <a:pPr marL="177800" marR="889000" lvl="0" indent="-234950" algn="l" rtl="0">
              <a:lnSpc>
                <a:spcPct val="115000"/>
              </a:lnSpc>
              <a:spcBef>
                <a:spcPts val="0"/>
              </a:spcBef>
              <a:spcAft>
                <a:spcPts val="0"/>
              </a:spcAft>
              <a:buSzPts val="3100"/>
              <a:buFont typeface="PT Sans Narrow"/>
              <a:buChar char="•"/>
            </a:pPr>
            <a:r>
              <a:rPr lang="en-US" sz="3100">
                <a:latin typeface="PT Sans Narrow"/>
                <a:ea typeface="PT Sans Narrow"/>
                <a:cs typeface="PT Sans Narrow"/>
                <a:sym typeface="PT Sans Narrow"/>
              </a:rPr>
              <a:t>Induction can be used for proving the correctness of  repetitive algorithms:</a:t>
            </a:r>
            <a:endParaRPr sz="3100">
              <a:latin typeface="PT Sans Narrow"/>
              <a:ea typeface="PT Sans Narrow"/>
              <a:cs typeface="PT Sans Narrow"/>
              <a:sym typeface="PT Sans Narrow"/>
            </a:endParaRPr>
          </a:p>
          <a:p>
            <a:pPr marL="520700" marR="0" lvl="1" indent="-241300" algn="l" rtl="0">
              <a:lnSpc>
                <a:spcPct val="115000"/>
              </a:lnSpc>
              <a:spcBef>
                <a:spcPts val="0"/>
              </a:spcBef>
              <a:spcAft>
                <a:spcPts val="0"/>
              </a:spcAft>
              <a:buSzPts val="2800"/>
              <a:buFont typeface="PT Sans Narrow"/>
              <a:buChar char="•"/>
            </a:pPr>
            <a:r>
              <a:rPr lang="en-US" sz="2800" i="0" u="none" strike="noStrike" cap="none">
                <a:latin typeface="PT Sans Narrow"/>
                <a:ea typeface="PT Sans Narrow"/>
                <a:cs typeface="PT Sans Narrow"/>
                <a:sym typeface="PT Sans Narrow"/>
              </a:rPr>
              <a:t>Iterative algorithms:</a:t>
            </a:r>
            <a:endParaRPr sz="2800" i="0" u="none" strike="noStrike" cap="none">
              <a:latin typeface="PT Sans Narrow"/>
              <a:ea typeface="PT Sans Narrow"/>
              <a:cs typeface="PT Sans Narrow"/>
              <a:sym typeface="PT Sans Narrow"/>
            </a:endParaRPr>
          </a:p>
          <a:p>
            <a:pPr marL="901700" marR="0" lvl="2" indent="-273050" algn="l" rtl="0">
              <a:lnSpc>
                <a:spcPct val="115000"/>
              </a:lnSpc>
              <a:spcBef>
                <a:spcPts val="200"/>
              </a:spcBef>
              <a:spcAft>
                <a:spcPts val="0"/>
              </a:spcAft>
              <a:buSzPts val="2500"/>
              <a:buFont typeface="PT Sans Narrow"/>
              <a:buChar char="•"/>
            </a:pPr>
            <a:r>
              <a:rPr lang="en-US" sz="2500" i="0" u="none" strike="noStrike" cap="none">
                <a:latin typeface="PT Sans Narrow"/>
                <a:ea typeface="PT Sans Narrow"/>
                <a:cs typeface="PT Sans Narrow"/>
                <a:sym typeface="PT Sans Narrow"/>
              </a:rPr>
              <a:t>Loop invariants</a:t>
            </a:r>
            <a:endParaRPr sz="2500" i="0" u="none" strike="noStrike" cap="none">
              <a:latin typeface="PT Sans Narrow"/>
              <a:ea typeface="PT Sans Narrow"/>
              <a:cs typeface="PT Sans Narrow"/>
              <a:sym typeface="PT Sans Narrow"/>
            </a:endParaRPr>
          </a:p>
          <a:p>
            <a:pPr marL="1193800" marR="0" lvl="3" indent="-222250" algn="l" rtl="0">
              <a:lnSpc>
                <a:spcPct val="115000"/>
              </a:lnSpc>
              <a:spcBef>
                <a:spcPts val="400"/>
              </a:spcBef>
              <a:spcAft>
                <a:spcPts val="0"/>
              </a:spcAft>
              <a:buSzPts val="2300"/>
              <a:buFont typeface="PT Sans Narrow"/>
              <a:buChar char="•"/>
            </a:pPr>
            <a:r>
              <a:rPr lang="en-US" sz="2300" i="0" u="none" strike="noStrike" cap="none">
                <a:latin typeface="PT Sans Narrow"/>
                <a:ea typeface="PT Sans Narrow"/>
                <a:cs typeface="PT Sans Narrow"/>
                <a:sym typeface="PT Sans Narrow"/>
              </a:rPr>
              <a:t>Induction hypothesis = loop invariant = relationships between the variables during loop  execution</a:t>
            </a:r>
            <a:endParaRPr sz="2300" i="0" u="none" strike="noStrike" cap="none">
              <a:latin typeface="PT Sans Narrow"/>
              <a:ea typeface="PT Sans Narrow"/>
              <a:cs typeface="PT Sans Narrow"/>
              <a:sym typeface="PT Sans Narrow"/>
            </a:endParaRPr>
          </a:p>
          <a:p>
            <a:pPr marL="520700" marR="0" lvl="1" indent="-241300" algn="l" rtl="0">
              <a:lnSpc>
                <a:spcPct val="115000"/>
              </a:lnSpc>
              <a:spcBef>
                <a:spcPts val="100"/>
              </a:spcBef>
              <a:spcAft>
                <a:spcPts val="0"/>
              </a:spcAft>
              <a:buSzPts val="2800"/>
              <a:buFont typeface="PT Sans Narrow"/>
              <a:buChar char="•"/>
            </a:pPr>
            <a:r>
              <a:rPr lang="en-US" sz="2800" i="0" u="none" strike="noStrike" cap="none">
                <a:latin typeface="PT Sans Narrow"/>
                <a:ea typeface="PT Sans Narrow"/>
                <a:cs typeface="PT Sans Narrow"/>
                <a:sym typeface="PT Sans Narrow"/>
              </a:rPr>
              <a:t>Recursive algorithms</a:t>
            </a:r>
            <a:endParaRPr sz="2800" i="0" u="none" strike="noStrike" cap="none">
              <a:latin typeface="PT Sans Narrow"/>
              <a:ea typeface="PT Sans Narrow"/>
              <a:cs typeface="PT Sans Narrow"/>
              <a:sym typeface="PT Sans Narrow"/>
            </a:endParaRPr>
          </a:p>
          <a:p>
            <a:pPr marL="863600" marR="0" lvl="2" indent="-234950" algn="l" rtl="0">
              <a:lnSpc>
                <a:spcPct val="115000"/>
              </a:lnSpc>
              <a:spcBef>
                <a:spcPts val="200"/>
              </a:spcBef>
              <a:spcAft>
                <a:spcPts val="0"/>
              </a:spcAft>
              <a:buSzPts val="2500"/>
              <a:buFont typeface="PT Sans Narrow"/>
              <a:buChar char="•"/>
            </a:pPr>
            <a:r>
              <a:rPr lang="en-US" sz="2500" i="0" u="none" strike="noStrike" cap="none">
                <a:latin typeface="PT Sans Narrow"/>
                <a:ea typeface="PT Sans Narrow"/>
                <a:cs typeface="PT Sans Narrow"/>
                <a:sym typeface="PT Sans Narrow"/>
              </a:rPr>
              <a:t>Direct induction</a:t>
            </a:r>
            <a:endParaRPr sz="2500" i="0" u="none" strike="noStrike" cap="none">
              <a:latin typeface="PT Sans Narrow"/>
              <a:ea typeface="PT Sans Narrow"/>
              <a:cs typeface="PT Sans Narrow"/>
              <a:sym typeface="PT Sans Narrow"/>
            </a:endParaRPr>
          </a:p>
          <a:p>
            <a:pPr marL="1193800" marR="0" lvl="3" indent="-222250" algn="l" rtl="0">
              <a:lnSpc>
                <a:spcPct val="115000"/>
              </a:lnSpc>
              <a:spcBef>
                <a:spcPts val="200"/>
              </a:spcBef>
              <a:spcAft>
                <a:spcPts val="0"/>
              </a:spcAft>
              <a:buSzPts val="2300"/>
              <a:buFont typeface="PT Sans Narrow"/>
              <a:buChar char="•"/>
            </a:pPr>
            <a:r>
              <a:rPr lang="en-US" sz="2300" i="0" u="none" strike="noStrike" cap="none">
                <a:latin typeface="PT Sans Narrow"/>
                <a:ea typeface="PT Sans Narrow"/>
                <a:cs typeface="PT Sans Narrow"/>
                <a:sym typeface="PT Sans Narrow"/>
              </a:rPr>
              <a:t>Hypothesis = a recursive call itself ; often a case for applying </a:t>
            </a:r>
            <a:r>
              <a:rPr lang="en-US" sz="2300" i="1" u="none" strike="noStrike" cap="none">
                <a:latin typeface="PT Sans Narrow"/>
                <a:ea typeface="PT Sans Narrow"/>
                <a:cs typeface="PT Sans Narrow"/>
                <a:sym typeface="PT Sans Narrow"/>
              </a:rPr>
              <a:t>strong </a:t>
            </a:r>
            <a:r>
              <a:rPr lang="en-US" sz="2300" i="0" u="none" strike="noStrike" cap="none">
                <a:latin typeface="PT Sans Narrow"/>
                <a:ea typeface="PT Sans Narrow"/>
                <a:cs typeface="PT Sans Narrow"/>
                <a:sym typeface="PT Sans Narrow"/>
              </a:rPr>
              <a:t>induction</a:t>
            </a:r>
            <a:endParaRPr sz="2300" i="0" u="none" strike="noStrike" cap="none">
              <a:latin typeface="PT Sans Narrow"/>
              <a:ea typeface="PT Sans Narrow"/>
              <a:cs typeface="PT Sans Narrow"/>
              <a:sym typeface="PT Sans Narrow"/>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26"/>
        <p:cNvGrpSpPr/>
        <p:nvPr/>
      </p:nvGrpSpPr>
      <p:grpSpPr>
        <a:xfrm>
          <a:off x="0" y="0"/>
          <a:ext cx="0" cy="0"/>
          <a:chOff x="0" y="0"/>
          <a:chExt cx="0" cy="0"/>
        </a:xfrm>
      </p:grpSpPr>
      <p:sp>
        <p:nvSpPr>
          <p:cNvPr id="427" name="Google Shape;427;g2421fa5cb73_1_191"/>
          <p:cNvSpPr txBox="1">
            <a:spLocks noGrp="1"/>
          </p:cNvSpPr>
          <p:nvPr>
            <p:ph type="title"/>
          </p:nvPr>
        </p:nvSpPr>
        <p:spPr>
          <a:xfrm>
            <a:off x="186150" y="185975"/>
            <a:ext cx="8862300" cy="1331100"/>
          </a:xfrm>
          <a:prstGeom prst="rect">
            <a:avLst/>
          </a:prstGeom>
          <a:noFill/>
          <a:ln>
            <a:noFill/>
          </a:ln>
        </p:spPr>
        <p:txBody>
          <a:bodyPr spcFirstLastPara="1" wrap="square" lIns="0" tIns="81725" rIns="0" bIns="0" anchor="t" anchorCtr="0">
            <a:spAutoFit/>
          </a:bodyPr>
          <a:lstStyle/>
          <a:p>
            <a:pPr marL="368300" marR="0" lvl="0" indent="0" algn="l" rtl="0">
              <a:lnSpc>
                <a:spcPct val="108000"/>
              </a:lnSpc>
              <a:spcBef>
                <a:spcPts val="0"/>
              </a:spcBef>
              <a:spcAft>
                <a:spcPts val="0"/>
              </a:spcAft>
              <a:buNone/>
            </a:pPr>
            <a:r>
              <a:rPr lang="en-US" sz="3900" b="1">
                <a:solidFill>
                  <a:schemeClr val="accent1"/>
                </a:solidFill>
                <a:latin typeface="PT Sans Narrow"/>
                <a:ea typeface="PT Sans Narrow"/>
                <a:cs typeface="PT Sans Narrow"/>
                <a:sym typeface="PT Sans Narrow"/>
              </a:rPr>
              <a:t>Example: Correctness proof  for Decimal to Binary  Conversion- </a:t>
            </a:r>
            <a:endParaRPr sz="1800" b="1">
              <a:solidFill>
                <a:schemeClr val="accent1"/>
              </a:solidFill>
              <a:latin typeface="PT Sans Narrow"/>
              <a:ea typeface="PT Sans Narrow"/>
              <a:cs typeface="PT Sans Narrow"/>
              <a:sym typeface="PT Sans Narrow"/>
            </a:endParaRPr>
          </a:p>
        </p:txBody>
      </p:sp>
      <p:sp>
        <p:nvSpPr>
          <p:cNvPr id="428" name="Google Shape;428;g2421fa5cb73_1_191"/>
          <p:cNvSpPr txBox="1"/>
          <p:nvPr/>
        </p:nvSpPr>
        <p:spPr>
          <a:xfrm>
            <a:off x="360050" y="1718550"/>
            <a:ext cx="8862300" cy="1488600"/>
          </a:xfrm>
          <a:prstGeom prst="rect">
            <a:avLst/>
          </a:prstGeom>
          <a:noFill/>
          <a:ln>
            <a:noFill/>
          </a:ln>
        </p:spPr>
        <p:txBody>
          <a:bodyPr spcFirstLastPara="1" wrap="square" lIns="0" tIns="10850" rIns="0" bIns="0" anchor="t" anchorCtr="0">
            <a:spAutoFit/>
          </a:bodyPr>
          <a:lstStyle/>
          <a:p>
            <a:pPr marL="0" lvl="0" indent="0" algn="l" rtl="0">
              <a:lnSpc>
                <a:spcPct val="150000"/>
              </a:lnSpc>
              <a:spcBef>
                <a:spcPts val="0"/>
              </a:spcBef>
              <a:spcAft>
                <a:spcPts val="0"/>
              </a:spcAft>
              <a:buNone/>
            </a:pPr>
            <a:r>
              <a:rPr lang="en-US" sz="2400" b="1">
                <a:solidFill>
                  <a:schemeClr val="accent1"/>
                </a:solidFill>
                <a:latin typeface="PT Sans Narrow"/>
                <a:ea typeface="PT Sans Narrow"/>
                <a:cs typeface="PT Sans Narrow"/>
                <a:sym typeface="PT Sans Narrow"/>
              </a:rPr>
              <a:t>Algorithm Decimal_to_Binary</a:t>
            </a:r>
            <a:endParaRPr sz="2400" b="1">
              <a:solidFill>
                <a:schemeClr val="accent1"/>
              </a:solidFill>
              <a:latin typeface="PT Sans Narrow"/>
              <a:ea typeface="PT Sans Narrow"/>
              <a:cs typeface="PT Sans Narrow"/>
              <a:sym typeface="PT Sans Narrow"/>
            </a:endParaRPr>
          </a:p>
          <a:p>
            <a:pPr marL="12700" marR="0" lvl="0" indent="0" algn="l" rtl="0">
              <a:lnSpc>
                <a:spcPct val="150000"/>
              </a:lnSpc>
              <a:spcBef>
                <a:spcPts val="0"/>
              </a:spcBef>
              <a:spcAft>
                <a:spcPts val="0"/>
              </a:spcAft>
              <a:buNone/>
            </a:pPr>
            <a:r>
              <a:rPr lang="en-US" sz="2400">
                <a:latin typeface="PT Sans Narrow"/>
                <a:ea typeface="PT Sans Narrow"/>
                <a:cs typeface="PT Sans Narrow"/>
                <a:sym typeface="PT Sans Narrow"/>
              </a:rPr>
              <a:t>Input: n, a positive integer</a:t>
            </a:r>
            <a:endParaRPr sz="2400">
              <a:latin typeface="PT Sans Narrow"/>
              <a:ea typeface="PT Sans Narrow"/>
              <a:cs typeface="PT Sans Narrow"/>
              <a:sym typeface="PT Sans Narrow"/>
            </a:endParaRPr>
          </a:p>
          <a:p>
            <a:pPr marL="1219200" marR="0" lvl="0" indent="-1206500" algn="l" rtl="0">
              <a:lnSpc>
                <a:spcPct val="150000"/>
              </a:lnSpc>
              <a:spcBef>
                <a:spcPts val="0"/>
              </a:spcBef>
              <a:spcAft>
                <a:spcPts val="0"/>
              </a:spcAft>
              <a:buNone/>
            </a:pPr>
            <a:r>
              <a:rPr lang="en-US" sz="2400">
                <a:latin typeface="PT Sans Narrow"/>
                <a:ea typeface="PT Sans Narrow"/>
                <a:cs typeface="PT Sans Narrow"/>
                <a:sym typeface="PT Sans Narrow"/>
              </a:rPr>
              <a:t>Output: b, an array of bits, the bin repr. of n,  starting with the least significant bits</a:t>
            </a:r>
            <a:endParaRPr sz="2400">
              <a:latin typeface="PT Sans Narrow"/>
              <a:ea typeface="PT Sans Narrow"/>
              <a:cs typeface="PT Sans Narrow"/>
              <a:sym typeface="PT Sans Narrow"/>
            </a:endParaRPr>
          </a:p>
        </p:txBody>
      </p:sp>
      <p:sp>
        <p:nvSpPr>
          <p:cNvPr id="429" name="Google Shape;429;g2421fa5cb73_1_191"/>
          <p:cNvSpPr txBox="1"/>
          <p:nvPr/>
        </p:nvSpPr>
        <p:spPr>
          <a:xfrm>
            <a:off x="468906" y="3408635"/>
            <a:ext cx="2471100" cy="2704500"/>
          </a:xfrm>
          <a:prstGeom prst="rect">
            <a:avLst/>
          </a:prstGeom>
          <a:noFill/>
          <a:ln w="19050" cap="flat" cmpd="sng">
            <a:solidFill>
              <a:srgbClr val="000000"/>
            </a:solidFill>
            <a:prstDash val="solid"/>
            <a:round/>
            <a:headEnd type="none" w="sm" len="sm"/>
            <a:tailEnd type="none" w="sm" len="sm"/>
          </a:ln>
        </p:spPr>
        <p:txBody>
          <a:bodyPr spcFirstLastPara="1" wrap="square" lIns="0" tIns="10850" rIns="0" bIns="0" anchor="t" anchorCtr="0">
            <a:spAutoFit/>
          </a:bodyPr>
          <a:lstStyle/>
          <a:p>
            <a:pPr marL="12700" marR="0" lvl="0" indent="0" algn="l" rtl="0">
              <a:lnSpc>
                <a:spcPct val="100000"/>
              </a:lnSpc>
              <a:spcBef>
                <a:spcPts val="0"/>
              </a:spcBef>
              <a:spcAft>
                <a:spcPts val="0"/>
              </a:spcAft>
              <a:buNone/>
            </a:pPr>
            <a:r>
              <a:rPr lang="en-US" sz="2500">
                <a:latin typeface="PT Sans Narrow"/>
                <a:ea typeface="PT Sans Narrow"/>
                <a:cs typeface="PT Sans Narrow"/>
                <a:sym typeface="PT Sans Narrow"/>
              </a:rPr>
              <a:t>t:=n;</a:t>
            </a:r>
            <a:endParaRPr sz="2500">
              <a:latin typeface="PT Sans Narrow"/>
              <a:ea typeface="PT Sans Narrow"/>
              <a:cs typeface="PT Sans Narrow"/>
              <a:sym typeface="PT Sans Narrow"/>
            </a:endParaRPr>
          </a:p>
          <a:p>
            <a:pPr marL="12700" marR="0" lvl="0" indent="0" algn="l" rtl="0">
              <a:lnSpc>
                <a:spcPct val="100000"/>
              </a:lnSpc>
              <a:spcBef>
                <a:spcPts val="0"/>
              </a:spcBef>
              <a:spcAft>
                <a:spcPts val="0"/>
              </a:spcAft>
              <a:buNone/>
            </a:pPr>
            <a:r>
              <a:rPr lang="en-US" sz="2500">
                <a:latin typeface="PT Sans Narrow"/>
                <a:ea typeface="PT Sans Narrow"/>
                <a:cs typeface="PT Sans Narrow"/>
                <a:sym typeface="PT Sans Narrow"/>
              </a:rPr>
              <a:t>k:=0;</a:t>
            </a:r>
            <a:endParaRPr sz="2500">
              <a:latin typeface="PT Sans Narrow"/>
              <a:ea typeface="PT Sans Narrow"/>
              <a:cs typeface="PT Sans Narrow"/>
              <a:sym typeface="PT Sans Narrow"/>
            </a:endParaRPr>
          </a:p>
          <a:p>
            <a:pPr marL="317500" marR="304800" lvl="0" indent="-304800" algn="l" rtl="0">
              <a:lnSpc>
                <a:spcPct val="100000"/>
              </a:lnSpc>
              <a:spcBef>
                <a:spcPts val="0"/>
              </a:spcBef>
              <a:spcAft>
                <a:spcPts val="0"/>
              </a:spcAft>
              <a:buNone/>
            </a:pPr>
            <a:r>
              <a:rPr lang="en-US" sz="2500">
                <a:latin typeface="PT Sans Narrow"/>
                <a:ea typeface="PT Sans Narrow"/>
                <a:cs typeface="PT Sans Narrow"/>
                <a:sym typeface="PT Sans Narrow"/>
              </a:rPr>
              <a:t>While (t&gt;0) do  k:=k+1;</a:t>
            </a:r>
            <a:endParaRPr sz="2500">
              <a:latin typeface="PT Sans Narrow"/>
              <a:ea typeface="PT Sans Narrow"/>
              <a:cs typeface="PT Sans Narrow"/>
              <a:sym typeface="PT Sans Narrow"/>
            </a:endParaRPr>
          </a:p>
          <a:p>
            <a:pPr marL="317500" marR="0" lvl="0" indent="0" algn="l" rtl="0">
              <a:lnSpc>
                <a:spcPct val="100000"/>
              </a:lnSpc>
              <a:spcBef>
                <a:spcPts val="0"/>
              </a:spcBef>
              <a:spcAft>
                <a:spcPts val="0"/>
              </a:spcAft>
              <a:buNone/>
            </a:pPr>
            <a:r>
              <a:rPr lang="en-US" sz="2500">
                <a:latin typeface="PT Sans Narrow"/>
                <a:ea typeface="PT Sans Narrow"/>
                <a:cs typeface="PT Sans Narrow"/>
                <a:sym typeface="PT Sans Narrow"/>
              </a:rPr>
              <a:t>b[k]:=t mod 2;</a:t>
            </a:r>
            <a:endParaRPr sz="2500">
              <a:latin typeface="PT Sans Narrow"/>
              <a:ea typeface="PT Sans Narrow"/>
              <a:cs typeface="PT Sans Narrow"/>
              <a:sym typeface="PT Sans Narrow"/>
            </a:endParaRPr>
          </a:p>
          <a:p>
            <a:pPr marL="317500" marR="0" lvl="0" indent="0" algn="l" rtl="0">
              <a:lnSpc>
                <a:spcPct val="100000"/>
              </a:lnSpc>
              <a:spcBef>
                <a:spcPts val="0"/>
              </a:spcBef>
              <a:spcAft>
                <a:spcPts val="0"/>
              </a:spcAft>
              <a:buNone/>
            </a:pPr>
            <a:r>
              <a:rPr lang="en-US" sz="2500">
                <a:latin typeface="PT Sans Narrow"/>
                <a:ea typeface="PT Sans Narrow"/>
                <a:cs typeface="PT Sans Narrow"/>
                <a:sym typeface="PT Sans Narrow"/>
              </a:rPr>
              <a:t>t:=t div 2;</a:t>
            </a:r>
            <a:endParaRPr sz="2500">
              <a:latin typeface="PT Sans Narrow"/>
              <a:ea typeface="PT Sans Narrow"/>
              <a:cs typeface="PT Sans Narrow"/>
              <a:sym typeface="PT Sans Narrow"/>
            </a:endParaRPr>
          </a:p>
          <a:p>
            <a:pPr marL="12700" marR="0" lvl="0" indent="0" algn="l" rtl="0">
              <a:lnSpc>
                <a:spcPct val="100000"/>
              </a:lnSpc>
              <a:spcBef>
                <a:spcPts val="0"/>
              </a:spcBef>
              <a:spcAft>
                <a:spcPts val="0"/>
              </a:spcAft>
              <a:buNone/>
            </a:pPr>
            <a:r>
              <a:rPr lang="en-US" sz="2500">
                <a:latin typeface="PT Sans Narrow"/>
                <a:ea typeface="PT Sans Narrow"/>
                <a:cs typeface="PT Sans Narrow"/>
                <a:sym typeface="PT Sans Narrow"/>
              </a:rPr>
              <a:t>end</a:t>
            </a:r>
            <a:endParaRPr sz="2500">
              <a:latin typeface="PT Sans Narrow"/>
              <a:ea typeface="PT Sans Narrow"/>
              <a:cs typeface="PT Sans Narrow"/>
              <a:sym typeface="PT Sans Narrow"/>
            </a:endParaRPr>
          </a:p>
        </p:txBody>
      </p:sp>
      <p:sp>
        <p:nvSpPr>
          <p:cNvPr id="430" name="Google Shape;430;g2421fa5cb73_1_191"/>
          <p:cNvSpPr txBox="1"/>
          <p:nvPr/>
        </p:nvSpPr>
        <p:spPr>
          <a:xfrm>
            <a:off x="3886200" y="3918472"/>
            <a:ext cx="4953000" cy="1284900"/>
          </a:xfrm>
          <a:prstGeom prst="rect">
            <a:avLst/>
          </a:prstGeom>
          <a:solidFill>
            <a:srgbClr val="FFFF00"/>
          </a:solidFill>
          <a:ln>
            <a:noFill/>
          </a:ln>
        </p:spPr>
        <p:txBody>
          <a:bodyPr spcFirstLastPara="1" wrap="square" lIns="0" tIns="37725" rIns="0" bIns="0" anchor="t" anchorCtr="0">
            <a:spAutoFit/>
          </a:bodyPr>
          <a:lstStyle/>
          <a:p>
            <a:pPr marL="88900" marR="355600" lvl="0" indent="0" algn="l" rtl="0">
              <a:lnSpc>
                <a:spcPct val="100000"/>
              </a:lnSpc>
              <a:spcBef>
                <a:spcPts val="0"/>
              </a:spcBef>
              <a:spcAft>
                <a:spcPts val="0"/>
              </a:spcAft>
              <a:buNone/>
            </a:pPr>
            <a:r>
              <a:rPr lang="en-US" sz="2700">
                <a:latin typeface="PT Sans Narrow"/>
                <a:ea typeface="PT Sans Narrow"/>
                <a:cs typeface="PT Sans Narrow"/>
                <a:sym typeface="PT Sans Narrow"/>
              </a:rPr>
              <a:t>It is a repetitive (iterative)  algorithm, thus we use loop  invariants and proof by induction</a:t>
            </a:r>
            <a:endParaRPr sz="2700">
              <a:latin typeface="PT Sans Narrow"/>
              <a:ea typeface="PT Sans Narrow"/>
              <a:cs typeface="PT Sans Narrow"/>
              <a:sym typeface="PT Sans Narrow"/>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34"/>
        <p:cNvGrpSpPr/>
        <p:nvPr/>
      </p:nvGrpSpPr>
      <p:grpSpPr>
        <a:xfrm>
          <a:off x="0" y="0"/>
          <a:ext cx="0" cy="0"/>
          <a:chOff x="0" y="0"/>
          <a:chExt cx="0" cy="0"/>
        </a:xfrm>
      </p:grpSpPr>
      <p:sp>
        <p:nvSpPr>
          <p:cNvPr id="435" name="Google Shape;435;g2421fa5cb73_1_349"/>
          <p:cNvSpPr txBox="1">
            <a:spLocks noGrp="1"/>
          </p:cNvSpPr>
          <p:nvPr>
            <p:ph type="title"/>
          </p:nvPr>
        </p:nvSpPr>
        <p:spPr>
          <a:xfrm>
            <a:off x="186150" y="185975"/>
            <a:ext cx="8862300" cy="1331100"/>
          </a:xfrm>
          <a:prstGeom prst="rect">
            <a:avLst/>
          </a:prstGeom>
          <a:noFill/>
          <a:ln>
            <a:noFill/>
          </a:ln>
        </p:spPr>
        <p:txBody>
          <a:bodyPr spcFirstLastPara="1" wrap="square" lIns="0" tIns="81725" rIns="0" bIns="0" anchor="t" anchorCtr="0">
            <a:spAutoFit/>
          </a:bodyPr>
          <a:lstStyle/>
          <a:p>
            <a:pPr marL="368300" marR="0" lvl="0" indent="0" algn="l" rtl="0">
              <a:lnSpc>
                <a:spcPct val="108000"/>
              </a:lnSpc>
              <a:spcBef>
                <a:spcPts val="0"/>
              </a:spcBef>
              <a:spcAft>
                <a:spcPts val="0"/>
              </a:spcAft>
              <a:buNone/>
            </a:pPr>
            <a:r>
              <a:rPr lang="en-US" sz="3900" b="1">
                <a:solidFill>
                  <a:schemeClr val="accent1"/>
                </a:solidFill>
                <a:latin typeface="PT Sans Narrow"/>
                <a:ea typeface="PT Sans Narrow"/>
                <a:cs typeface="PT Sans Narrow"/>
                <a:sym typeface="PT Sans Narrow"/>
              </a:rPr>
              <a:t>Example: Correctness proof  for Decimal to Binary  Conversion- </a:t>
            </a:r>
            <a:endParaRPr sz="1800" b="1">
              <a:solidFill>
                <a:schemeClr val="accent1"/>
              </a:solidFill>
              <a:latin typeface="PT Sans Narrow"/>
              <a:ea typeface="PT Sans Narrow"/>
              <a:cs typeface="PT Sans Narrow"/>
              <a:sym typeface="PT Sans Narrow"/>
            </a:endParaRPr>
          </a:p>
        </p:txBody>
      </p:sp>
      <p:sp>
        <p:nvSpPr>
          <p:cNvPr id="436" name="Google Shape;436;g2421fa5cb73_1_349"/>
          <p:cNvSpPr txBox="1"/>
          <p:nvPr/>
        </p:nvSpPr>
        <p:spPr>
          <a:xfrm>
            <a:off x="360050" y="1718550"/>
            <a:ext cx="8862300" cy="1488600"/>
          </a:xfrm>
          <a:prstGeom prst="rect">
            <a:avLst/>
          </a:prstGeom>
          <a:noFill/>
          <a:ln>
            <a:noFill/>
          </a:ln>
        </p:spPr>
        <p:txBody>
          <a:bodyPr spcFirstLastPara="1" wrap="square" lIns="0" tIns="10850" rIns="0" bIns="0" anchor="t" anchorCtr="0">
            <a:spAutoFit/>
          </a:bodyPr>
          <a:lstStyle/>
          <a:p>
            <a:pPr marL="0" lvl="0" indent="0" algn="l" rtl="0">
              <a:lnSpc>
                <a:spcPct val="150000"/>
              </a:lnSpc>
              <a:spcBef>
                <a:spcPts val="0"/>
              </a:spcBef>
              <a:spcAft>
                <a:spcPts val="0"/>
              </a:spcAft>
              <a:buNone/>
            </a:pPr>
            <a:r>
              <a:rPr lang="en-US" sz="2400" b="1">
                <a:solidFill>
                  <a:schemeClr val="accent1"/>
                </a:solidFill>
                <a:latin typeface="PT Sans Narrow"/>
                <a:ea typeface="PT Sans Narrow"/>
                <a:cs typeface="PT Sans Narrow"/>
                <a:sym typeface="PT Sans Narrow"/>
              </a:rPr>
              <a:t>Algorithm Decimal_to_Binary</a:t>
            </a:r>
            <a:endParaRPr sz="2400" b="1">
              <a:solidFill>
                <a:schemeClr val="accent1"/>
              </a:solidFill>
              <a:latin typeface="PT Sans Narrow"/>
              <a:ea typeface="PT Sans Narrow"/>
              <a:cs typeface="PT Sans Narrow"/>
              <a:sym typeface="PT Sans Narrow"/>
            </a:endParaRPr>
          </a:p>
          <a:p>
            <a:pPr marL="12700" marR="0" lvl="0" indent="0" algn="l" rtl="0">
              <a:lnSpc>
                <a:spcPct val="150000"/>
              </a:lnSpc>
              <a:spcBef>
                <a:spcPts val="0"/>
              </a:spcBef>
              <a:spcAft>
                <a:spcPts val="0"/>
              </a:spcAft>
              <a:buNone/>
            </a:pPr>
            <a:r>
              <a:rPr lang="en-US" sz="2400">
                <a:latin typeface="PT Sans Narrow"/>
                <a:ea typeface="PT Sans Narrow"/>
                <a:cs typeface="PT Sans Narrow"/>
                <a:sym typeface="PT Sans Narrow"/>
              </a:rPr>
              <a:t>Input: n, a positive integer</a:t>
            </a:r>
            <a:endParaRPr sz="2400">
              <a:latin typeface="PT Sans Narrow"/>
              <a:ea typeface="PT Sans Narrow"/>
              <a:cs typeface="PT Sans Narrow"/>
              <a:sym typeface="PT Sans Narrow"/>
            </a:endParaRPr>
          </a:p>
          <a:p>
            <a:pPr marL="1219200" marR="0" lvl="0" indent="-1206500" algn="l" rtl="0">
              <a:lnSpc>
                <a:spcPct val="150000"/>
              </a:lnSpc>
              <a:spcBef>
                <a:spcPts val="0"/>
              </a:spcBef>
              <a:spcAft>
                <a:spcPts val="0"/>
              </a:spcAft>
              <a:buNone/>
            </a:pPr>
            <a:r>
              <a:rPr lang="en-US" sz="2400">
                <a:latin typeface="PT Sans Narrow"/>
                <a:ea typeface="PT Sans Narrow"/>
                <a:cs typeface="PT Sans Narrow"/>
                <a:sym typeface="PT Sans Narrow"/>
              </a:rPr>
              <a:t>Output: b, an array of bits, the bin repr. of n,  starting with the least significant bits</a:t>
            </a:r>
            <a:endParaRPr sz="2400">
              <a:latin typeface="PT Sans Narrow"/>
              <a:ea typeface="PT Sans Narrow"/>
              <a:cs typeface="PT Sans Narrow"/>
              <a:sym typeface="PT Sans Narrow"/>
            </a:endParaRPr>
          </a:p>
        </p:txBody>
      </p:sp>
      <p:sp>
        <p:nvSpPr>
          <p:cNvPr id="437" name="Google Shape;437;g2421fa5cb73_1_349"/>
          <p:cNvSpPr txBox="1"/>
          <p:nvPr/>
        </p:nvSpPr>
        <p:spPr>
          <a:xfrm>
            <a:off x="468906" y="3408635"/>
            <a:ext cx="2471100" cy="2704500"/>
          </a:xfrm>
          <a:prstGeom prst="rect">
            <a:avLst/>
          </a:prstGeom>
          <a:noFill/>
          <a:ln w="19050" cap="flat" cmpd="sng">
            <a:solidFill>
              <a:srgbClr val="000000"/>
            </a:solidFill>
            <a:prstDash val="solid"/>
            <a:round/>
            <a:headEnd type="none" w="sm" len="sm"/>
            <a:tailEnd type="none" w="sm" len="sm"/>
          </a:ln>
        </p:spPr>
        <p:txBody>
          <a:bodyPr spcFirstLastPara="1" wrap="square" lIns="0" tIns="10850" rIns="0" bIns="0" anchor="t" anchorCtr="0">
            <a:spAutoFit/>
          </a:bodyPr>
          <a:lstStyle/>
          <a:p>
            <a:pPr marL="12700" marR="0" lvl="0" indent="0" algn="l" rtl="0">
              <a:lnSpc>
                <a:spcPct val="100000"/>
              </a:lnSpc>
              <a:spcBef>
                <a:spcPts val="0"/>
              </a:spcBef>
              <a:spcAft>
                <a:spcPts val="0"/>
              </a:spcAft>
              <a:buNone/>
            </a:pPr>
            <a:r>
              <a:rPr lang="en-US" sz="2500">
                <a:latin typeface="PT Sans Narrow"/>
                <a:ea typeface="PT Sans Narrow"/>
                <a:cs typeface="PT Sans Narrow"/>
                <a:sym typeface="PT Sans Narrow"/>
              </a:rPr>
              <a:t>t:=n;</a:t>
            </a:r>
            <a:endParaRPr sz="2500">
              <a:latin typeface="PT Sans Narrow"/>
              <a:ea typeface="PT Sans Narrow"/>
              <a:cs typeface="PT Sans Narrow"/>
              <a:sym typeface="PT Sans Narrow"/>
            </a:endParaRPr>
          </a:p>
          <a:p>
            <a:pPr marL="12700" marR="0" lvl="0" indent="0" algn="l" rtl="0">
              <a:lnSpc>
                <a:spcPct val="100000"/>
              </a:lnSpc>
              <a:spcBef>
                <a:spcPts val="0"/>
              </a:spcBef>
              <a:spcAft>
                <a:spcPts val="0"/>
              </a:spcAft>
              <a:buNone/>
            </a:pPr>
            <a:r>
              <a:rPr lang="en-US" sz="2500">
                <a:latin typeface="PT Sans Narrow"/>
                <a:ea typeface="PT Sans Narrow"/>
                <a:cs typeface="PT Sans Narrow"/>
                <a:sym typeface="PT Sans Narrow"/>
              </a:rPr>
              <a:t>k:=0;</a:t>
            </a:r>
            <a:endParaRPr sz="2500">
              <a:latin typeface="PT Sans Narrow"/>
              <a:ea typeface="PT Sans Narrow"/>
              <a:cs typeface="PT Sans Narrow"/>
              <a:sym typeface="PT Sans Narrow"/>
            </a:endParaRPr>
          </a:p>
          <a:p>
            <a:pPr marL="317500" marR="304800" lvl="0" indent="-304800" algn="l" rtl="0">
              <a:lnSpc>
                <a:spcPct val="100000"/>
              </a:lnSpc>
              <a:spcBef>
                <a:spcPts val="0"/>
              </a:spcBef>
              <a:spcAft>
                <a:spcPts val="0"/>
              </a:spcAft>
              <a:buNone/>
            </a:pPr>
            <a:r>
              <a:rPr lang="en-US" sz="2500">
                <a:latin typeface="PT Sans Narrow"/>
                <a:ea typeface="PT Sans Narrow"/>
                <a:cs typeface="PT Sans Narrow"/>
                <a:sym typeface="PT Sans Narrow"/>
              </a:rPr>
              <a:t>While (t&gt;0) do  k:=k+1;</a:t>
            </a:r>
            <a:endParaRPr sz="2500">
              <a:latin typeface="PT Sans Narrow"/>
              <a:ea typeface="PT Sans Narrow"/>
              <a:cs typeface="PT Sans Narrow"/>
              <a:sym typeface="PT Sans Narrow"/>
            </a:endParaRPr>
          </a:p>
          <a:p>
            <a:pPr marL="317500" marR="0" lvl="0" indent="0" algn="l" rtl="0">
              <a:lnSpc>
                <a:spcPct val="100000"/>
              </a:lnSpc>
              <a:spcBef>
                <a:spcPts val="0"/>
              </a:spcBef>
              <a:spcAft>
                <a:spcPts val="0"/>
              </a:spcAft>
              <a:buNone/>
            </a:pPr>
            <a:r>
              <a:rPr lang="en-US" sz="2500">
                <a:latin typeface="PT Sans Narrow"/>
                <a:ea typeface="PT Sans Narrow"/>
                <a:cs typeface="PT Sans Narrow"/>
                <a:sym typeface="PT Sans Narrow"/>
              </a:rPr>
              <a:t>b[k]:=t mod 2;</a:t>
            </a:r>
            <a:endParaRPr sz="2500">
              <a:latin typeface="PT Sans Narrow"/>
              <a:ea typeface="PT Sans Narrow"/>
              <a:cs typeface="PT Sans Narrow"/>
              <a:sym typeface="PT Sans Narrow"/>
            </a:endParaRPr>
          </a:p>
          <a:p>
            <a:pPr marL="317500" marR="0" lvl="0" indent="0" algn="l" rtl="0">
              <a:lnSpc>
                <a:spcPct val="100000"/>
              </a:lnSpc>
              <a:spcBef>
                <a:spcPts val="0"/>
              </a:spcBef>
              <a:spcAft>
                <a:spcPts val="0"/>
              </a:spcAft>
              <a:buNone/>
            </a:pPr>
            <a:r>
              <a:rPr lang="en-US" sz="2500">
                <a:latin typeface="PT Sans Narrow"/>
                <a:ea typeface="PT Sans Narrow"/>
                <a:cs typeface="PT Sans Narrow"/>
                <a:sym typeface="PT Sans Narrow"/>
              </a:rPr>
              <a:t>t:=t div 2;</a:t>
            </a:r>
            <a:endParaRPr sz="2500">
              <a:latin typeface="PT Sans Narrow"/>
              <a:ea typeface="PT Sans Narrow"/>
              <a:cs typeface="PT Sans Narrow"/>
              <a:sym typeface="PT Sans Narrow"/>
            </a:endParaRPr>
          </a:p>
          <a:p>
            <a:pPr marL="12700" marR="0" lvl="0" indent="0" algn="l" rtl="0">
              <a:lnSpc>
                <a:spcPct val="100000"/>
              </a:lnSpc>
              <a:spcBef>
                <a:spcPts val="0"/>
              </a:spcBef>
              <a:spcAft>
                <a:spcPts val="0"/>
              </a:spcAft>
              <a:buNone/>
            </a:pPr>
            <a:r>
              <a:rPr lang="en-US" sz="2500">
                <a:latin typeface="PT Sans Narrow"/>
                <a:ea typeface="PT Sans Narrow"/>
                <a:cs typeface="PT Sans Narrow"/>
                <a:sym typeface="PT Sans Narrow"/>
              </a:rPr>
              <a:t>end</a:t>
            </a:r>
            <a:endParaRPr sz="2500">
              <a:latin typeface="PT Sans Narrow"/>
              <a:ea typeface="PT Sans Narrow"/>
              <a:cs typeface="PT Sans Narrow"/>
              <a:sym typeface="PT Sans Narrow"/>
            </a:endParaRPr>
          </a:p>
        </p:txBody>
      </p:sp>
      <p:sp>
        <p:nvSpPr>
          <p:cNvPr id="438" name="Google Shape;438;g2421fa5cb73_1_349"/>
          <p:cNvSpPr txBox="1"/>
          <p:nvPr/>
        </p:nvSpPr>
        <p:spPr>
          <a:xfrm>
            <a:off x="3364625" y="3527025"/>
            <a:ext cx="5584200" cy="1284900"/>
          </a:xfrm>
          <a:prstGeom prst="rect">
            <a:avLst/>
          </a:prstGeom>
          <a:solidFill>
            <a:srgbClr val="FFFF00"/>
          </a:solidFill>
          <a:ln>
            <a:noFill/>
          </a:ln>
        </p:spPr>
        <p:txBody>
          <a:bodyPr spcFirstLastPara="1" wrap="square" lIns="0" tIns="37725" rIns="0" bIns="0" anchor="t" anchorCtr="0">
            <a:spAutoFit/>
          </a:bodyPr>
          <a:lstStyle/>
          <a:p>
            <a:pPr marL="88900" marR="355600" lvl="0" indent="0" algn="l" rtl="0">
              <a:lnSpc>
                <a:spcPct val="100000"/>
              </a:lnSpc>
              <a:spcBef>
                <a:spcPts val="0"/>
              </a:spcBef>
              <a:spcAft>
                <a:spcPts val="0"/>
              </a:spcAft>
              <a:buNone/>
            </a:pPr>
            <a:r>
              <a:rPr lang="en-US" sz="2700">
                <a:latin typeface="PT Sans Narrow"/>
                <a:ea typeface="PT Sans Narrow"/>
                <a:cs typeface="PT Sans Narrow"/>
                <a:sym typeface="PT Sans Narrow"/>
              </a:rPr>
              <a:t>At step k, b holds the k least significant bits of n,and the value  of t, when shifted by k,  corresponds to the rest of the bits</a:t>
            </a:r>
            <a:endParaRPr sz="2700">
              <a:latin typeface="PT Sans Narrow"/>
              <a:ea typeface="PT Sans Narrow"/>
              <a:cs typeface="PT Sans Narrow"/>
              <a:sym typeface="PT Sans Narrow"/>
            </a:endParaRPr>
          </a:p>
        </p:txBody>
      </p:sp>
      <p:pic>
        <p:nvPicPr>
          <p:cNvPr id="439" name="Google Shape;439;g2421fa5cb73_1_349"/>
          <p:cNvPicPr preferRelativeResize="0"/>
          <p:nvPr/>
        </p:nvPicPr>
        <p:blipFill>
          <a:blip r:embed="rId3">
            <a:alphaModFix/>
          </a:blip>
          <a:stretch>
            <a:fillRect/>
          </a:stretch>
        </p:blipFill>
        <p:spPr>
          <a:xfrm>
            <a:off x="3577773" y="5131800"/>
            <a:ext cx="4264900" cy="1000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3ed7d5e558_0_7"/>
          <p:cNvSpPr txBox="1">
            <a:spLocks noGrp="1"/>
          </p:cNvSpPr>
          <p:nvPr>
            <p:ph type="body" idx="1"/>
          </p:nvPr>
        </p:nvSpPr>
        <p:spPr>
          <a:xfrm>
            <a:off x="304800" y="1143000"/>
            <a:ext cx="8610600" cy="48768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904"/>
              <a:buFont typeface="Lucida Sans"/>
              <a:buNone/>
            </a:pPr>
            <a:r>
              <a:rPr lang="en-US" sz="2800" b="1">
                <a:solidFill>
                  <a:srgbClr val="006600"/>
                </a:solidFill>
                <a:latin typeface="PT Sans Narrow"/>
                <a:ea typeface="PT Sans Narrow"/>
                <a:cs typeface="PT Sans Narrow"/>
                <a:sym typeface="PT Sans Narrow"/>
              </a:rPr>
              <a:t>Properties/Characteristics of algorithms:</a:t>
            </a:r>
            <a:endParaRPr b="1">
              <a:solidFill>
                <a:srgbClr val="006600"/>
              </a:solidFill>
              <a:latin typeface="PT Sans Narrow"/>
              <a:ea typeface="PT Sans Narrow"/>
              <a:cs typeface="PT Sans Narrow"/>
              <a:sym typeface="PT Sans Narrow"/>
            </a:endParaRPr>
          </a:p>
          <a:p>
            <a:pPr marL="365760" lvl="0" indent="-256032" algn="l" rtl="0">
              <a:spcBef>
                <a:spcPts val="400"/>
              </a:spcBef>
              <a:spcAft>
                <a:spcPts val="0"/>
              </a:spcAft>
              <a:buSzPts val="1088"/>
              <a:buFont typeface="Lucida Sans"/>
              <a:buNone/>
            </a:pPr>
            <a:endParaRPr sz="1600">
              <a:latin typeface="PT Sans Narrow"/>
              <a:ea typeface="PT Sans Narrow"/>
              <a:cs typeface="PT Sans Narrow"/>
              <a:sym typeface="PT Sans Narrow"/>
            </a:endParaRPr>
          </a:p>
          <a:p>
            <a:pPr marL="365760" lvl="0" indent="-256032" algn="l" rtl="0">
              <a:spcBef>
                <a:spcPts val="400"/>
              </a:spcBef>
              <a:spcAft>
                <a:spcPts val="0"/>
              </a:spcAft>
              <a:buSzPts val="1904"/>
              <a:buChar char="●"/>
            </a:pPr>
            <a:r>
              <a:rPr lang="en-US" sz="2800" b="1">
                <a:solidFill>
                  <a:srgbClr val="0F5666"/>
                </a:solidFill>
                <a:latin typeface="PT Sans Narrow"/>
                <a:ea typeface="PT Sans Narrow"/>
                <a:cs typeface="PT Sans Narrow"/>
                <a:sym typeface="PT Sans Narrow"/>
              </a:rPr>
              <a:t>Input</a:t>
            </a:r>
            <a:r>
              <a:rPr lang="en-US" sz="2800">
                <a:latin typeface="PT Sans Narrow"/>
                <a:ea typeface="PT Sans Narrow"/>
                <a:cs typeface="PT Sans Narrow"/>
                <a:sym typeface="PT Sans Narrow"/>
              </a:rPr>
              <a:t> from a specified set,</a:t>
            </a:r>
            <a:endParaRPr>
              <a:latin typeface="PT Sans Narrow"/>
              <a:ea typeface="PT Sans Narrow"/>
              <a:cs typeface="PT Sans Narrow"/>
              <a:sym typeface="PT Sans Narrow"/>
            </a:endParaRPr>
          </a:p>
          <a:p>
            <a:pPr marL="365760" lvl="0" indent="-256032" algn="l" rtl="0">
              <a:spcBef>
                <a:spcPts val="400"/>
              </a:spcBef>
              <a:spcAft>
                <a:spcPts val="0"/>
              </a:spcAft>
              <a:buSzPts val="1904"/>
              <a:buChar char="●"/>
            </a:pPr>
            <a:r>
              <a:rPr lang="en-US" sz="2800" b="1">
                <a:solidFill>
                  <a:srgbClr val="0F5666"/>
                </a:solidFill>
                <a:latin typeface="PT Sans Narrow"/>
                <a:ea typeface="PT Sans Narrow"/>
                <a:cs typeface="PT Sans Narrow"/>
                <a:sym typeface="PT Sans Narrow"/>
              </a:rPr>
              <a:t>Output</a:t>
            </a:r>
            <a:r>
              <a:rPr lang="en-US" sz="2800">
                <a:solidFill>
                  <a:srgbClr val="0F5666"/>
                </a:solidFill>
                <a:latin typeface="PT Sans Narrow"/>
                <a:ea typeface="PT Sans Narrow"/>
                <a:cs typeface="PT Sans Narrow"/>
                <a:sym typeface="PT Sans Narrow"/>
              </a:rPr>
              <a:t> </a:t>
            </a:r>
            <a:r>
              <a:rPr lang="en-US" sz="2800">
                <a:latin typeface="PT Sans Narrow"/>
                <a:ea typeface="PT Sans Narrow"/>
                <a:cs typeface="PT Sans Narrow"/>
                <a:sym typeface="PT Sans Narrow"/>
              </a:rPr>
              <a:t>from a specified set (solution),</a:t>
            </a:r>
            <a:endParaRPr>
              <a:latin typeface="PT Sans Narrow"/>
              <a:ea typeface="PT Sans Narrow"/>
              <a:cs typeface="PT Sans Narrow"/>
              <a:sym typeface="PT Sans Narrow"/>
            </a:endParaRPr>
          </a:p>
          <a:p>
            <a:pPr marL="365760" lvl="0" indent="-256032" algn="l" rtl="0">
              <a:spcBef>
                <a:spcPts val="400"/>
              </a:spcBef>
              <a:spcAft>
                <a:spcPts val="0"/>
              </a:spcAft>
              <a:buSzPts val="1904"/>
              <a:buChar char="●"/>
            </a:pPr>
            <a:r>
              <a:rPr lang="en-US" sz="2800" b="1">
                <a:solidFill>
                  <a:srgbClr val="0F5666"/>
                </a:solidFill>
                <a:latin typeface="PT Sans Narrow"/>
                <a:ea typeface="PT Sans Narrow"/>
                <a:cs typeface="PT Sans Narrow"/>
                <a:sym typeface="PT Sans Narrow"/>
              </a:rPr>
              <a:t>Definiteness</a:t>
            </a:r>
            <a:r>
              <a:rPr lang="en-US" sz="2800">
                <a:latin typeface="PT Sans Narrow"/>
                <a:ea typeface="PT Sans Narrow"/>
                <a:cs typeface="PT Sans Narrow"/>
                <a:sym typeface="PT Sans Narrow"/>
              </a:rPr>
              <a:t> of every step in the computation,</a:t>
            </a:r>
            <a:endParaRPr>
              <a:latin typeface="PT Sans Narrow"/>
              <a:ea typeface="PT Sans Narrow"/>
              <a:cs typeface="PT Sans Narrow"/>
              <a:sym typeface="PT Sans Narrow"/>
            </a:endParaRPr>
          </a:p>
          <a:p>
            <a:pPr marL="365760" lvl="0" indent="-256032" algn="l" rtl="0">
              <a:spcBef>
                <a:spcPts val="400"/>
              </a:spcBef>
              <a:spcAft>
                <a:spcPts val="0"/>
              </a:spcAft>
              <a:buSzPts val="1904"/>
              <a:buChar char="●"/>
            </a:pPr>
            <a:r>
              <a:rPr lang="en-US" sz="2800" b="1">
                <a:solidFill>
                  <a:srgbClr val="0F5666"/>
                </a:solidFill>
                <a:latin typeface="PT Sans Narrow"/>
                <a:ea typeface="PT Sans Narrow"/>
                <a:cs typeface="PT Sans Narrow"/>
                <a:sym typeface="PT Sans Narrow"/>
              </a:rPr>
              <a:t>Correctness</a:t>
            </a:r>
            <a:r>
              <a:rPr lang="en-US" sz="2800">
                <a:solidFill>
                  <a:srgbClr val="0F5666"/>
                </a:solidFill>
                <a:latin typeface="PT Sans Narrow"/>
                <a:ea typeface="PT Sans Narrow"/>
                <a:cs typeface="PT Sans Narrow"/>
                <a:sym typeface="PT Sans Narrow"/>
              </a:rPr>
              <a:t> </a:t>
            </a:r>
            <a:r>
              <a:rPr lang="en-US" sz="2800">
                <a:latin typeface="PT Sans Narrow"/>
                <a:ea typeface="PT Sans Narrow"/>
                <a:cs typeface="PT Sans Narrow"/>
                <a:sym typeface="PT Sans Narrow"/>
              </a:rPr>
              <a:t>of output for every possible input,</a:t>
            </a:r>
            <a:endParaRPr>
              <a:latin typeface="PT Sans Narrow"/>
              <a:ea typeface="PT Sans Narrow"/>
              <a:cs typeface="PT Sans Narrow"/>
              <a:sym typeface="PT Sans Narrow"/>
            </a:endParaRPr>
          </a:p>
          <a:p>
            <a:pPr marL="365760" lvl="0" indent="-256032" algn="l" rtl="0">
              <a:spcBef>
                <a:spcPts val="400"/>
              </a:spcBef>
              <a:spcAft>
                <a:spcPts val="0"/>
              </a:spcAft>
              <a:buSzPts val="1904"/>
              <a:buChar char="●"/>
            </a:pPr>
            <a:r>
              <a:rPr lang="en-US" sz="2800" b="1">
                <a:solidFill>
                  <a:srgbClr val="0F5666"/>
                </a:solidFill>
                <a:latin typeface="PT Sans Narrow"/>
                <a:ea typeface="PT Sans Narrow"/>
                <a:cs typeface="PT Sans Narrow"/>
                <a:sym typeface="PT Sans Narrow"/>
              </a:rPr>
              <a:t>Finiteness</a:t>
            </a:r>
            <a:r>
              <a:rPr lang="en-US" sz="2800">
                <a:latin typeface="PT Sans Narrow"/>
                <a:ea typeface="PT Sans Narrow"/>
                <a:cs typeface="PT Sans Narrow"/>
                <a:sym typeface="PT Sans Narrow"/>
              </a:rPr>
              <a:t> of the number of calculation steps,</a:t>
            </a:r>
            <a:endParaRPr>
              <a:latin typeface="PT Sans Narrow"/>
              <a:ea typeface="PT Sans Narrow"/>
              <a:cs typeface="PT Sans Narrow"/>
              <a:sym typeface="PT Sans Narrow"/>
            </a:endParaRPr>
          </a:p>
          <a:p>
            <a:pPr marL="365760" lvl="0" indent="-256032" algn="l" rtl="0">
              <a:spcBef>
                <a:spcPts val="400"/>
              </a:spcBef>
              <a:spcAft>
                <a:spcPts val="0"/>
              </a:spcAft>
              <a:buSzPts val="1904"/>
              <a:buChar char="●"/>
            </a:pPr>
            <a:r>
              <a:rPr lang="en-US" sz="2800" b="1">
                <a:solidFill>
                  <a:srgbClr val="0F5666"/>
                </a:solidFill>
                <a:latin typeface="PT Sans Narrow"/>
                <a:ea typeface="PT Sans Narrow"/>
                <a:cs typeface="PT Sans Narrow"/>
                <a:sym typeface="PT Sans Narrow"/>
              </a:rPr>
              <a:t>Effectiveness</a:t>
            </a:r>
            <a:r>
              <a:rPr lang="en-US" sz="2800">
                <a:latin typeface="PT Sans Narrow"/>
                <a:ea typeface="PT Sans Narrow"/>
                <a:cs typeface="PT Sans Narrow"/>
                <a:sym typeface="PT Sans Narrow"/>
              </a:rPr>
              <a:t> of each calculation step </a:t>
            </a:r>
            <a:endParaRPr sz="2800">
              <a:latin typeface="PT Sans Narrow"/>
              <a:ea typeface="PT Sans Narrow"/>
              <a:cs typeface="PT Sans Narrow"/>
              <a:sym typeface="PT Sans Narrow"/>
            </a:endParaRPr>
          </a:p>
        </p:txBody>
      </p:sp>
      <p:sp>
        <p:nvSpPr>
          <p:cNvPr id="115" name="Google Shape;115;g13ed7d5e558_0_7"/>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Open Sans"/>
                <a:ea typeface="Open Sans"/>
                <a:cs typeface="Open Sans"/>
                <a:sym typeface="Open Sans"/>
              </a:rPr>
              <a:t>5</a:t>
            </a:fld>
            <a:endParaRPr>
              <a:solidFill>
                <a:schemeClr val="dk2"/>
              </a:solidFill>
              <a:latin typeface="Open Sans"/>
              <a:ea typeface="Open Sans"/>
              <a:cs typeface="Open Sans"/>
              <a:sym typeface="Open Sans"/>
            </a:endParaRPr>
          </a:p>
        </p:txBody>
      </p:sp>
      <p:sp>
        <p:nvSpPr>
          <p:cNvPr id="116" name="Google Shape;116;g13ed7d5e558_0_7"/>
          <p:cNvSpPr txBox="1">
            <a:spLocks noGrp="1"/>
          </p:cNvSpPr>
          <p:nvPr>
            <p:ph type="title"/>
          </p:nvPr>
        </p:nvSpPr>
        <p:spPr>
          <a:xfrm>
            <a:off x="685800" y="152400"/>
            <a:ext cx="777240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00"/>
              <a:buFont typeface="Lucida Sans"/>
              <a:buNone/>
            </a:pPr>
            <a:r>
              <a:rPr lang="en-US" sz="3600"/>
              <a:t>Algorithms </a:t>
            </a:r>
            <a:endParaRPr sz="3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43"/>
        <p:cNvGrpSpPr/>
        <p:nvPr/>
      </p:nvGrpSpPr>
      <p:grpSpPr>
        <a:xfrm>
          <a:off x="0" y="0"/>
          <a:ext cx="0" cy="0"/>
          <a:chOff x="0" y="0"/>
          <a:chExt cx="0" cy="0"/>
        </a:xfrm>
      </p:grpSpPr>
      <p:sp>
        <p:nvSpPr>
          <p:cNvPr id="444" name="Google Shape;444;g2421fa5cb73_1_358"/>
          <p:cNvSpPr txBox="1">
            <a:spLocks noGrp="1"/>
          </p:cNvSpPr>
          <p:nvPr>
            <p:ph type="title"/>
          </p:nvPr>
        </p:nvSpPr>
        <p:spPr>
          <a:xfrm>
            <a:off x="186150" y="185975"/>
            <a:ext cx="8862300" cy="1331100"/>
          </a:xfrm>
          <a:prstGeom prst="rect">
            <a:avLst/>
          </a:prstGeom>
          <a:noFill/>
          <a:ln>
            <a:noFill/>
          </a:ln>
        </p:spPr>
        <p:txBody>
          <a:bodyPr spcFirstLastPara="1" wrap="square" lIns="0" tIns="81725" rIns="0" bIns="0" anchor="t" anchorCtr="0">
            <a:spAutoFit/>
          </a:bodyPr>
          <a:lstStyle/>
          <a:p>
            <a:pPr marL="368300" marR="0" lvl="0" indent="0" algn="l" rtl="0">
              <a:lnSpc>
                <a:spcPct val="108000"/>
              </a:lnSpc>
              <a:spcBef>
                <a:spcPts val="0"/>
              </a:spcBef>
              <a:spcAft>
                <a:spcPts val="0"/>
              </a:spcAft>
              <a:buNone/>
            </a:pPr>
            <a:r>
              <a:rPr lang="en-US" sz="3900" b="1">
                <a:solidFill>
                  <a:schemeClr val="accent1"/>
                </a:solidFill>
                <a:latin typeface="PT Sans Narrow"/>
                <a:ea typeface="PT Sans Narrow"/>
                <a:cs typeface="PT Sans Narrow"/>
                <a:sym typeface="PT Sans Narrow"/>
              </a:rPr>
              <a:t>Example: Correctness proof  for Decimal to Binary  Conversion- </a:t>
            </a:r>
            <a:endParaRPr sz="1800" b="1">
              <a:solidFill>
                <a:schemeClr val="accent1"/>
              </a:solidFill>
              <a:latin typeface="PT Sans Narrow"/>
              <a:ea typeface="PT Sans Narrow"/>
              <a:cs typeface="PT Sans Narrow"/>
              <a:sym typeface="PT Sans Narrow"/>
            </a:endParaRPr>
          </a:p>
        </p:txBody>
      </p:sp>
      <p:sp>
        <p:nvSpPr>
          <p:cNvPr id="445" name="Google Shape;445;g2421fa5cb73_1_358"/>
          <p:cNvSpPr txBox="1"/>
          <p:nvPr/>
        </p:nvSpPr>
        <p:spPr>
          <a:xfrm>
            <a:off x="360050" y="1718550"/>
            <a:ext cx="8862300" cy="1488600"/>
          </a:xfrm>
          <a:prstGeom prst="rect">
            <a:avLst/>
          </a:prstGeom>
          <a:noFill/>
          <a:ln>
            <a:noFill/>
          </a:ln>
        </p:spPr>
        <p:txBody>
          <a:bodyPr spcFirstLastPara="1" wrap="square" lIns="0" tIns="10850" rIns="0" bIns="0" anchor="t" anchorCtr="0">
            <a:spAutoFit/>
          </a:bodyPr>
          <a:lstStyle/>
          <a:p>
            <a:pPr marL="0" lvl="0" indent="0" algn="l" rtl="0">
              <a:lnSpc>
                <a:spcPct val="150000"/>
              </a:lnSpc>
              <a:spcBef>
                <a:spcPts val="0"/>
              </a:spcBef>
              <a:spcAft>
                <a:spcPts val="0"/>
              </a:spcAft>
              <a:buNone/>
            </a:pPr>
            <a:r>
              <a:rPr lang="en-US" sz="2400" b="1">
                <a:solidFill>
                  <a:schemeClr val="accent1"/>
                </a:solidFill>
                <a:latin typeface="PT Sans Narrow"/>
                <a:ea typeface="PT Sans Narrow"/>
                <a:cs typeface="PT Sans Narrow"/>
                <a:sym typeface="PT Sans Narrow"/>
              </a:rPr>
              <a:t>Algorithm Decimal_to_Binary</a:t>
            </a:r>
            <a:endParaRPr sz="2400" b="1">
              <a:solidFill>
                <a:schemeClr val="accent1"/>
              </a:solidFill>
              <a:latin typeface="PT Sans Narrow"/>
              <a:ea typeface="PT Sans Narrow"/>
              <a:cs typeface="PT Sans Narrow"/>
              <a:sym typeface="PT Sans Narrow"/>
            </a:endParaRPr>
          </a:p>
          <a:p>
            <a:pPr marL="12700" marR="0" lvl="0" indent="0" algn="l" rtl="0">
              <a:lnSpc>
                <a:spcPct val="150000"/>
              </a:lnSpc>
              <a:spcBef>
                <a:spcPts val="0"/>
              </a:spcBef>
              <a:spcAft>
                <a:spcPts val="0"/>
              </a:spcAft>
              <a:buNone/>
            </a:pPr>
            <a:r>
              <a:rPr lang="en-US" sz="2400">
                <a:latin typeface="PT Sans Narrow"/>
                <a:ea typeface="PT Sans Narrow"/>
                <a:cs typeface="PT Sans Narrow"/>
                <a:sym typeface="PT Sans Narrow"/>
              </a:rPr>
              <a:t>Input: n, a positive integer</a:t>
            </a:r>
            <a:endParaRPr sz="2400">
              <a:latin typeface="PT Sans Narrow"/>
              <a:ea typeface="PT Sans Narrow"/>
              <a:cs typeface="PT Sans Narrow"/>
              <a:sym typeface="PT Sans Narrow"/>
            </a:endParaRPr>
          </a:p>
          <a:p>
            <a:pPr marL="1219200" marR="0" lvl="0" indent="-1206500" algn="l" rtl="0">
              <a:lnSpc>
                <a:spcPct val="150000"/>
              </a:lnSpc>
              <a:spcBef>
                <a:spcPts val="0"/>
              </a:spcBef>
              <a:spcAft>
                <a:spcPts val="0"/>
              </a:spcAft>
              <a:buNone/>
            </a:pPr>
            <a:r>
              <a:rPr lang="en-US" sz="2400">
                <a:latin typeface="PT Sans Narrow"/>
                <a:ea typeface="PT Sans Narrow"/>
                <a:cs typeface="PT Sans Narrow"/>
                <a:sym typeface="PT Sans Narrow"/>
              </a:rPr>
              <a:t>Output: b, an array of bits, the bin repr. of n,  starting with the least significant bits</a:t>
            </a:r>
            <a:endParaRPr sz="2400">
              <a:latin typeface="PT Sans Narrow"/>
              <a:ea typeface="PT Sans Narrow"/>
              <a:cs typeface="PT Sans Narrow"/>
              <a:sym typeface="PT Sans Narrow"/>
            </a:endParaRPr>
          </a:p>
        </p:txBody>
      </p:sp>
      <p:sp>
        <p:nvSpPr>
          <p:cNvPr id="446" name="Google Shape;446;g2421fa5cb73_1_358"/>
          <p:cNvSpPr txBox="1"/>
          <p:nvPr/>
        </p:nvSpPr>
        <p:spPr>
          <a:xfrm>
            <a:off x="468906" y="3408635"/>
            <a:ext cx="2471100" cy="2704500"/>
          </a:xfrm>
          <a:prstGeom prst="rect">
            <a:avLst/>
          </a:prstGeom>
          <a:noFill/>
          <a:ln w="19050" cap="flat" cmpd="sng">
            <a:solidFill>
              <a:srgbClr val="000000"/>
            </a:solidFill>
            <a:prstDash val="solid"/>
            <a:round/>
            <a:headEnd type="none" w="sm" len="sm"/>
            <a:tailEnd type="none" w="sm" len="sm"/>
          </a:ln>
        </p:spPr>
        <p:txBody>
          <a:bodyPr spcFirstLastPara="1" wrap="square" lIns="0" tIns="10850" rIns="0" bIns="0" anchor="t" anchorCtr="0">
            <a:spAutoFit/>
          </a:bodyPr>
          <a:lstStyle/>
          <a:p>
            <a:pPr marL="12700" marR="0" lvl="0" indent="0" algn="l" rtl="0">
              <a:lnSpc>
                <a:spcPct val="100000"/>
              </a:lnSpc>
              <a:spcBef>
                <a:spcPts val="0"/>
              </a:spcBef>
              <a:spcAft>
                <a:spcPts val="0"/>
              </a:spcAft>
              <a:buNone/>
            </a:pPr>
            <a:r>
              <a:rPr lang="en-US" sz="2500">
                <a:latin typeface="PT Sans Narrow"/>
                <a:ea typeface="PT Sans Narrow"/>
                <a:cs typeface="PT Sans Narrow"/>
                <a:sym typeface="PT Sans Narrow"/>
              </a:rPr>
              <a:t>t:=n;</a:t>
            </a:r>
            <a:endParaRPr sz="2500">
              <a:latin typeface="PT Sans Narrow"/>
              <a:ea typeface="PT Sans Narrow"/>
              <a:cs typeface="PT Sans Narrow"/>
              <a:sym typeface="PT Sans Narrow"/>
            </a:endParaRPr>
          </a:p>
          <a:p>
            <a:pPr marL="12700" marR="0" lvl="0" indent="0" algn="l" rtl="0">
              <a:lnSpc>
                <a:spcPct val="100000"/>
              </a:lnSpc>
              <a:spcBef>
                <a:spcPts val="0"/>
              </a:spcBef>
              <a:spcAft>
                <a:spcPts val="0"/>
              </a:spcAft>
              <a:buNone/>
            </a:pPr>
            <a:r>
              <a:rPr lang="en-US" sz="2500">
                <a:latin typeface="PT Sans Narrow"/>
                <a:ea typeface="PT Sans Narrow"/>
                <a:cs typeface="PT Sans Narrow"/>
                <a:sym typeface="PT Sans Narrow"/>
              </a:rPr>
              <a:t>k:=0;</a:t>
            </a:r>
            <a:endParaRPr sz="2500">
              <a:latin typeface="PT Sans Narrow"/>
              <a:ea typeface="PT Sans Narrow"/>
              <a:cs typeface="PT Sans Narrow"/>
              <a:sym typeface="PT Sans Narrow"/>
            </a:endParaRPr>
          </a:p>
          <a:p>
            <a:pPr marL="317500" marR="304800" lvl="0" indent="-304800" algn="l" rtl="0">
              <a:lnSpc>
                <a:spcPct val="100000"/>
              </a:lnSpc>
              <a:spcBef>
                <a:spcPts val="0"/>
              </a:spcBef>
              <a:spcAft>
                <a:spcPts val="0"/>
              </a:spcAft>
              <a:buNone/>
            </a:pPr>
            <a:r>
              <a:rPr lang="en-US" sz="2500">
                <a:latin typeface="PT Sans Narrow"/>
                <a:ea typeface="PT Sans Narrow"/>
                <a:cs typeface="PT Sans Narrow"/>
                <a:sym typeface="PT Sans Narrow"/>
              </a:rPr>
              <a:t>While (t&gt;0) do  k:=k+1;</a:t>
            </a:r>
            <a:endParaRPr sz="2500">
              <a:latin typeface="PT Sans Narrow"/>
              <a:ea typeface="PT Sans Narrow"/>
              <a:cs typeface="PT Sans Narrow"/>
              <a:sym typeface="PT Sans Narrow"/>
            </a:endParaRPr>
          </a:p>
          <a:p>
            <a:pPr marL="317500" marR="0" lvl="0" indent="0" algn="l" rtl="0">
              <a:lnSpc>
                <a:spcPct val="100000"/>
              </a:lnSpc>
              <a:spcBef>
                <a:spcPts val="0"/>
              </a:spcBef>
              <a:spcAft>
                <a:spcPts val="0"/>
              </a:spcAft>
              <a:buNone/>
            </a:pPr>
            <a:r>
              <a:rPr lang="en-US" sz="2500">
                <a:latin typeface="PT Sans Narrow"/>
                <a:ea typeface="PT Sans Narrow"/>
                <a:cs typeface="PT Sans Narrow"/>
                <a:sym typeface="PT Sans Narrow"/>
              </a:rPr>
              <a:t>b[k]:=t mod 2;</a:t>
            </a:r>
            <a:endParaRPr sz="2500">
              <a:latin typeface="PT Sans Narrow"/>
              <a:ea typeface="PT Sans Narrow"/>
              <a:cs typeface="PT Sans Narrow"/>
              <a:sym typeface="PT Sans Narrow"/>
            </a:endParaRPr>
          </a:p>
          <a:p>
            <a:pPr marL="317500" marR="0" lvl="0" indent="0" algn="l" rtl="0">
              <a:lnSpc>
                <a:spcPct val="100000"/>
              </a:lnSpc>
              <a:spcBef>
                <a:spcPts val="0"/>
              </a:spcBef>
              <a:spcAft>
                <a:spcPts val="0"/>
              </a:spcAft>
              <a:buNone/>
            </a:pPr>
            <a:r>
              <a:rPr lang="en-US" sz="2500">
                <a:latin typeface="PT Sans Narrow"/>
                <a:ea typeface="PT Sans Narrow"/>
                <a:cs typeface="PT Sans Narrow"/>
                <a:sym typeface="PT Sans Narrow"/>
              </a:rPr>
              <a:t>t:=t div 2;</a:t>
            </a:r>
            <a:endParaRPr sz="2500">
              <a:latin typeface="PT Sans Narrow"/>
              <a:ea typeface="PT Sans Narrow"/>
              <a:cs typeface="PT Sans Narrow"/>
              <a:sym typeface="PT Sans Narrow"/>
            </a:endParaRPr>
          </a:p>
          <a:p>
            <a:pPr marL="12700" marR="0" lvl="0" indent="0" algn="l" rtl="0">
              <a:lnSpc>
                <a:spcPct val="100000"/>
              </a:lnSpc>
              <a:spcBef>
                <a:spcPts val="0"/>
              </a:spcBef>
              <a:spcAft>
                <a:spcPts val="0"/>
              </a:spcAft>
              <a:buNone/>
            </a:pPr>
            <a:r>
              <a:rPr lang="en-US" sz="2500">
                <a:latin typeface="PT Sans Narrow"/>
                <a:ea typeface="PT Sans Narrow"/>
                <a:cs typeface="PT Sans Narrow"/>
                <a:sym typeface="PT Sans Narrow"/>
              </a:rPr>
              <a:t>end</a:t>
            </a:r>
            <a:endParaRPr sz="2500">
              <a:latin typeface="PT Sans Narrow"/>
              <a:ea typeface="PT Sans Narrow"/>
              <a:cs typeface="PT Sans Narrow"/>
              <a:sym typeface="PT Sans Narrow"/>
            </a:endParaRPr>
          </a:p>
        </p:txBody>
      </p:sp>
      <p:sp>
        <p:nvSpPr>
          <p:cNvPr id="447" name="Google Shape;447;g2421fa5cb73_1_358"/>
          <p:cNvSpPr txBox="1"/>
          <p:nvPr/>
        </p:nvSpPr>
        <p:spPr>
          <a:xfrm>
            <a:off x="3364625" y="3527025"/>
            <a:ext cx="5584200" cy="1284900"/>
          </a:xfrm>
          <a:prstGeom prst="rect">
            <a:avLst/>
          </a:prstGeom>
          <a:solidFill>
            <a:srgbClr val="FFFF00"/>
          </a:solidFill>
          <a:ln>
            <a:noFill/>
          </a:ln>
        </p:spPr>
        <p:txBody>
          <a:bodyPr spcFirstLastPara="1" wrap="square" lIns="0" tIns="37725" rIns="0" bIns="0" anchor="t" anchorCtr="0">
            <a:spAutoFit/>
          </a:bodyPr>
          <a:lstStyle/>
          <a:p>
            <a:pPr marL="88900" marR="355600" lvl="0" indent="0" algn="l" rtl="0">
              <a:lnSpc>
                <a:spcPct val="100000"/>
              </a:lnSpc>
              <a:spcBef>
                <a:spcPts val="0"/>
              </a:spcBef>
              <a:spcAft>
                <a:spcPts val="0"/>
              </a:spcAft>
              <a:buNone/>
            </a:pPr>
            <a:r>
              <a:rPr lang="en-US" sz="2700">
                <a:latin typeface="PT Sans Narrow"/>
                <a:ea typeface="PT Sans Narrow"/>
                <a:cs typeface="PT Sans Narrow"/>
                <a:sym typeface="PT Sans Narrow"/>
              </a:rPr>
              <a:t>Loop invariant: If m is the  integer represented by array  b[1..k], then n=t*2k+m</a:t>
            </a:r>
            <a:endParaRPr sz="2700">
              <a:latin typeface="PT Sans Narrow"/>
              <a:ea typeface="PT Sans Narrow"/>
              <a:cs typeface="PT Sans Narrow"/>
              <a:sym typeface="PT Sans Narrow"/>
            </a:endParaRPr>
          </a:p>
        </p:txBody>
      </p:sp>
      <p:pic>
        <p:nvPicPr>
          <p:cNvPr id="448" name="Google Shape;448;g2421fa5cb73_1_358"/>
          <p:cNvPicPr preferRelativeResize="0"/>
          <p:nvPr/>
        </p:nvPicPr>
        <p:blipFill>
          <a:blip r:embed="rId3">
            <a:alphaModFix/>
          </a:blip>
          <a:stretch>
            <a:fillRect/>
          </a:stretch>
        </p:blipFill>
        <p:spPr>
          <a:xfrm>
            <a:off x="3483823" y="5293450"/>
            <a:ext cx="4374500" cy="10858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452"/>
        <p:cNvGrpSpPr/>
        <p:nvPr/>
      </p:nvGrpSpPr>
      <p:grpSpPr>
        <a:xfrm>
          <a:off x="0" y="0"/>
          <a:ext cx="0" cy="0"/>
          <a:chOff x="0" y="0"/>
          <a:chExt cx="0" cy="0"/>
        </a:xfrm>
      </p:grpSpPr>
      <p:sp>
        <p:nvSpPr>
          <p:cNvPr id="453" name="Google Shape;453;g2421fa5cb73_1_225"/>
          <p:cNvSpPr txBox="1">
            <a:spLocks noGrp="1"/>
          </p:cNvSpPr>
          <p:nvPr>
            <p:ph type="title"/>
          </p:nvPr>
        </p:nvSpPr>
        <p:spPr>
          <a:xfrm>
            <a:off x="530625" y="0"/>
            <a:ext cx="8251500" cy="1121400"/>
          </a:xfrm>
          <a:prstGeom prst="rect">
            <a:avLst/>
          </a:prstGeom>
          <a:noFill/>
          <a:ln>
            <a:noFill/>
          </a:ln>
        </p:spPr>
        <p:txBody>
          <a:bodyPr spcFirstLastPara="1" wrap="square" lIns="0" tIns="68000" rIns="0" bIns="0" anchor="t" anchorCtr="0">
            <a:spAutoFit/>
          </a:bodyPr>
          <a:lstStyle/>
          <a:p>
            <a:pPr marL="12700" marR="0" lvl="0" indent="0" algn="l" rtl="0">
              <a:lnSpc>
                <a:spcPct val="90000"/>
              </a:lnSpc>
              <a:spcBef>
                <a:spcPts val="0"/>
              </a:spcBef>
              <a:spcAft>
                <a:spcPts val="0"/>
              </a:spcAft>
              <a:buNone/>
            </a:pPr>
            <a:r>
              <a:rPr lang="en-US" sz="3800" b="1">
                <a:solidFill>
                  <a:schemeClr val="accent1"/>
                </a:solidFill>
                <a:latin typeface="PT Sans Narrow"/>
                <a:ea typeface="PT Sans Narrow"/>
                <a:cs typeface="PT Sans Narrow"/>
                <a:sym typeface="PT Sans Narrow"/>
              </a:rPr>
              <a:t>Example: Proving the  correctness of	the  conversion algorithm</a:t>
            </a:r>
            <a:endParaRPr sz="3800" b="1">
              <a:solidFill>
                <a:schemeClr val="accent1"/>
              </a:solidFill>
              <a:latin typeface="PT Sans Narrow"/>
              <a:ea typeface="PT Sans Narrow"/>
              <a:cs typeface="PT Sans Narrow"/>
              <a:sym typeface="PT Sans Narrow"/>
            </a:endParaRPr>
          </a:p>
        </p:txBody>
      </p:sp>
      <p:sp>
        <p:nvSpPr>
          <p:cNvPr id="454" name="Google Shape;454;g2421fa5cb73_1_225"/>
          <p:cNvSpPr txBox="1"/>
          <p:nvPr/>
        </p:nvSpPr>
        <p:spPr>
          <a:xfrm>
            <a:off x="404399" y="1500175"/>
            <a:ext cx="8335200" cy="4932646"/>
          </a:xfrm>
          <a:prstGeom prst="rect">
            <a:avLst/>
          </a:prstGeom>
          <a:noFill/>
          <a:ln>
            <a:noFill/>
          </a:ln>
        </p:spPr>
        <p:txBody>
          <a:bodyPr spcFirstLastPara="1" wrap="square" lIns="0" tIns="96025" rIns="0" bIns="0" anchor="t" anchorCtr="0">
            <a:spAutoFit/>
          </a:bodyPr>
          <a:lstStyle/>
          <a:p>
            <a:pPr marL="622300" marR="12700" lvl="0" indent="-615950" algn="l" rtl="0">
              <a:lnSpc>
                <a:spcPct val="115000"/>
              </a:lnSpc>
              <a:spcBef>
                <a:spcPts val="0"/>
              </a:spcBef>
              <a:spcAft>
                <a:spcPts val="0"/>
              </a:spcAft>
              <a:buSzPts val="2900"/>
              <a:buFont typeface="Arial"/>
              <a:buChar char="•"/>
            </a:pPr>
            <a:r>
              <a:rPr lang="en-US" sz="2900" b="1" dirty="0">
                <a:latin typeface="PT Sans Narrow"/>
                <a:ea typeface="PT Sans Narrow"/>
                <a:cs typeface="PT Sans Narrow"/>
                <a:sym typeface="PT Sans Narrow"/>
              </a:rPr>
              <a:t>Induction hypothesis=Loop  Invariant</a:t>
            </a:r>
            <a:r>
              <a:rPr lang="en-US" sz="2900" dirty="0">
                <a:latin typeface="PT Sans Narrow"/>
                <a:ea typeface="PT Sans Narrow"/>
                <a:cs typeface="PT Sans Narrow"/>
                <a:sym typeface="PT Sans Narrow"/>
              </a:rPr>
              <a:t>: If m is the integer represented  by array b[1..k], then n=t*2^k+m</a:t>
            </a:r>
            <a:endParaRPr sz="2900" dirty="0">
              <a:latin typeface="PT Sans Narrow"/>
              <a:ea typeface="PT Sans Narrow"/>
              <a:cs typeface="PT Sans Narrow"/>
              <a:sym typeface="PT Sans Narrow"/>
            </a:endParaRPr>
          </a:p>
          <a:p>
            <a:pPr marL="622300" marR="584200" lvl="0" indent="-615950" algn="l" rtl="0">
              <a:lnSpc>
                <a:spcPct val="115000"/>
              </a:lnSpc>
              <a:spcBef>
                <a:spcPts val="0"/>
              </a:spcBef>
              <a:spcAft>
                <a:spcPts val="0"/>
              </a:spcAft>
              <a:buSzPts val="2900"/>
              <a:buFont typeface="PT Sans Narrow"/>
              <a:buChar char="•"/>
            </a:pPr>
            <a:r>
              <a:rPr lang="en-US" sz="2900" b="1" dirty="0">
                <a:latin typeface="PT Sans Narrow"/>
                <a:ea typeface="PT Sans Narrow"/>
                <a:cs typeface="PT Sans Narrow"/>
                <a:sym typeface="PT Sans Narrow"/>
              </a:rPr>
              <a:t>To prove the correctness of the  algorithm, we must prove the 3 conditions:</a:t>
            </a:r>
            <a:endParaRPr sz="2900" dirty="0">
              <a:latin typeface="PT Sans Narrow"/>
              <a:ea typeface="PT Sans Narrow"/>
              <a:cs typeface="PT Sans Narrow"/>
              <a:sym typeface="PT Sans Narrow"/>
            </a:endParaRPr>
          </a:p>
          <a:p>
            <a:pPr marL="1003300" marR="965200" lvl="1" indent="-539750" algn="l" rtl="0">
              <a:lnSpc>
                <a:spcPct val="115000"/>
              </a:lnSpc>
              <a:spcBef>
                <a:spcPts val="300"/>
              </a:spcBef>
              <a:spcAft>
                <a:spcPts val="0"/>
              </a:spcAft>
              <a:buClr>
                <a:srgbClr val="0000FF"/>
              </a:buClr>
              <a:buSzPts val="2500"/>
              <a:buFont typeface="PT Sans Narrow"/>
              <a:buAutoNum type="arabicPeriod"/>
            </a:pPr>
            <a:r>
              <a:rPr lang="en-US" sz="2500" b="1" i="1" u="none" strike="noStrike" cap="none" dirty="0">
                <a:solidFill>
                  <a:srgbClr val="0000FF"/>
                </a:solidFill>
                <a:latin typeface="PT Sans Narrow"/>
                <a:ea typeface="PT Sans Narrow"/>
                <a:cs typeface="PT Sans Narrow"/>
                <a:sym typeface="PT Sans Narrow"/>
              </a:rPr>
              <a:t>Initialization: The hypothesis is true at the  beginning of the loop</a:t>
            </a:r>
            <a:endParaRPr sz="2500" i="0" u="none" strike="noStrike" cap="none" dirty="0">
              <a:latin typeface="PT Sans Narrow"/>
              <a:ea typeface="PT Sans Narrow"/>
              <a:cs typeface="PT Sans Narrow"/>
              <a:sym typeface="PT Sans Narrow"/>
            </a:endParaRPr>
          </a:p>
          <a:p>
            <a:pPr marL="1003300" marR="0" lvl="1" indent="-539750" algn="l" rtl="0">
              <a:lnSpc>
                <a:spcPct val="115000"/>
              </a:lnSpc>
              <a:spcBef>
                <a:spcPts val="400"/>
              </a:spcBef>
              <a:spcAft>
                <a:spcPts val="0"/>
              </a:spcAft>
              <a:buClr>
                <a:srgbClr val="FF0000"/>
              </a:buClr>
              <a:buSzPts val="2500"/>
              <a:buFont typeface="PT Sans Narrow"/>
              <a:buAutoNum type="arabicPeriod"/>
            </a:pPr>
            <a:r>
              <a:rPr lang="en-US" sz="2500" b="1" i="1" u="none" strike="noStrike" cap="none" dirty="0">
                <a:solidFill>
                  <a:srgbClr val="FF0000"/>
                </a:solidFill>
                <a:latin typeface="PT Sans Narrow"/>
                <a:ea typeface="PT Sans Narrow"/>
                <a:cs typeface="PT Sans Narrow"/>
                <a:sym typeface="PT Sans Narrow"/>
              </a:rPr>
              <a:t>Maintenance: If hypothesis is true for step k, then  it will be true for step k+1</a:t>
            </a:r>
            <a:endParaRPr sz="2500" i="0" u="none" strike="noStrike" cap="none" dirty="0">
              <a:latin typeface="PT Sans Narrow"/>
              <a:ea typeface="PT Sans Narrow"/>
              <a:cs typeface="PT Sans Narrow"/>
              <a:sym typeface="PT Sans Narrow"/>
            </a:endParaRPr>
          </a:p>
          <a:p>
            <a:pPr marL="1003300" marR="711200" lvl="1" indent="-539750" algn="l" rtl="0">
              <a:lnSpc>
                <a:spcPct val="115000"/>
              </a:lnSpc>
              <a:spcBef>
                <a:spcPts val="300"/>
              </a:spcBef>
              <a:spcAft>
                <a:spcPts val="0"/>
              </a:spcAft>
              <a:buClr>
                <a:srgbClr val="00CC00"/>
              </a:buClr>
              <a:buSzPts val="2500"/>
              <a:buFont typeface="PT Sans Narrow"/>
              <a:buAutoNum type="arabicPeriod"/>
            </a:pPr>
            <a:r>
              <a:rPr lang="en-US" sz="2500" b="1" i="1" u="none" strike="noStrike" cap="none" dirty="0">
                <a:solidFill>
                  <a:srgbClr val="00CC00"/>
                </a:solidFill>
                <a:latin typeface="PT Sans Narrow"/>
                <a:ea typeface="PT Sans Narrow"/>
                <a:cs typeface="PT Sans Narrow"/>
                <a:sym typeface="PT Sans Narrow"/>
              </a:rPr>
              <a:t>Termination: When the loop terminates, the  hypothesis implies the correctness of the  algorithm</a:t>
            </a:r>
            <a:endParaRPr sz="2500" i="0" u="none" strike="noStrike" cap="none" dirty="0">
              <a:latin typeface="PT Sans Narrow"/>
              <a:ea typeface="PT Sans Narrow"/>
              <a:cs typeface="PT Sans Narrow"/>
              <a:sym typeface="PT Sans Narrow"/>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458"/>
        <p:cNvGrpSpPr/>
        <p:nvPr/>
      </p:nvGrpSpPr>
      <p:grpSpPr>
        <a:xfrm>
          <a:off x="0" y="0"/>
          <a:ext cx="0" cy="0"/>
          <a:chOff x="0" y="0"/>
          <a:chExt cx="0" cy="0"/>
        </a:xfrm>
      </p:grpSpPr>
      <p:sp>
        <p:nvSpPr>
          <p:cNvPr id="459" name="Google Shape;459;g2421fa5cb73_1_231"/>
          <p:cNvSpPr txBox="1"/>
          <p:nvPr/>
        </p:nvSpPr>
        <p:spPr>
          <a:xfrm>
            <a:off x="395524" y="1905000"/>
            <a:ext cx="8748600" cy="3486300"/>
          </a:xfrm>
          <a:prstGeom prst="rect">
            <a:avLst/>
          </a:prstGeom>
          <a:noFill/>
          <a:ln>
            <a:noFill/>
          </a:ln>
        </p:spPr>
        <p:txBody>
          <a:bodyPr spcFirstLastPara="1" wrap="square" lIns="0" tIns="53150" rIns="0" bIns="0" anchor="t" anchorCtr="0">
            <a:spAutoFit/>
          </a:bodyPr>
          <a:lstStyle/>
          <a:p>
            <a:pPr marL="622300" marR="241300" lvl="0" indent="-635000" algn="l" rtl="0">
              <a:lnSpc>
                <a:spcPct val="150000"/>
              </a:lnSpc>
              <a:spcBef>
                <a:spcPts val="0"/>
              </a:spcBef>
              <a:spcAft>
                <a:spcPts val="0"/>
              </a:spcAft>
              <a:buSzPts val="3200"/>
              <a:buFont typeface="PT Sans Narrow"/>
              <a:buChar char="•"/>
            </a:pPr>
            <a:r>
              <a:rPr lang="en-US" sz="3200">
                <a:latin typeface="PT Sans Narrow"/>
                <a:ea typeface="PT Sans Narrow"/>
                <a:cs typeface="PT Sans Narrow"/>
                <a:sym typeface="PT Sans Narrow"/>
              </a:rPr>
              <a:t>Induction hypothesis: If m is the integer  represented by array b[1..k], then  n=t*2^k+m</a:t>
            </a:r>
            <a:endParaRPr sz="3200">
              <a:latin typeface="PT Sans Narrow"/>
              <a:ea typeface="PT Sans Narrow"/>
              <a:cs typeface="PT Sans Narrow"/>
              <a:sym typeface="PT Sans Narrow"/>
            </a:endParaRPr>
          </a:p>
          <a:p>
            <a:pPr marL="622300" marR="0" lvl="0" indent="-609600" algn="l" rtl="0">
              <a:lnSpc>
                <a:spcPct val="150000"/>
              </a:lnSpc>
              <a:spcBef>
                <a:spcPts val="800"/>
              </a:spcBef>
              <a:spcAft>
                <a:spcPts val="0"/>
              </a:spcAft>
              <a:buNone/>
            </a:pPr>
            <a:r>
              <a:rPr lang="en-US" sz="3300">
                <a:solidFill>
                  <a:srgbClr val="0000FF"/>
                </a:solidFill>
                <a:latin typeface="PT Sans Narrow"/>
                <a:ea typeface="PT Sans Narrow"/>
                <a:cs typeface="PT Sans Narrow"/>
                <a:sym typeface="PT Sans Narrow"/>
              </a:rPr>
              <a:t>1.	The hypothesis is true at the beginning of  the loop</a:t>
            </a:r>
            <a:r>
              <a:rPr lang="en-US" sz="3300">
                <a:latin typeface="PT Sans Narrow"/>
                <a:ea typeface="PT Sans Narrow"/>
                <a:cs typeface="PT Sans Narrow"/>
                <a:sym typeface="PT Sans Narrow"/>
              </a:rPr>
              <a:t>:</a:t>
            </a:r>
            <a:endParaRPr sz="3300">
              <a:latin typeface="PT Sans Narrow"/>
              <a:ea typeface="PT Sans Narrow"/>
              <a:cs typeface="PT Sans Narrow"/>
              <a:sym typeface="PT Sans Narrow"/>
            </a:endParaRPr>
          </a:p>
          <a:p>
            <a:pPr marL="469900" marR="0" lvl="0" indent="0" algn="l" rtl="0">
              <a:lnSpc>
                <a:spcPct val="150000"/>
              </a:lnSpc>
              <a:spcBef>
                <a:spcPts val="0"/>
              </a:spcBef>
              <a:spcAft>
                <a:spcPts val="0"/>
              </a:spcAft>
              <a:buNone/>
            </a:pPr>
            <a:r>
              <a:rPr lang="en-US" sz="2800">
                <a:latin typeface="PT Sans Narrow"/>
                <a:ea typeface="PT Sans Narrow"/>
                <a:cs typeface="PT Sans Narrow"/>
                <a:sym typeface="PT Sans Narrow"/>
              </a:rPr>
              <a:t>k=0, t=n, m=0(array is empty)</a:t>
            </a:r>
            <a:endParaRPr sz="2800">
              <a:latin typeface="PT Sans Narrow"/>
              <a:ea typeface="PT Sans Narrow"/>
              <a:cs typeface="PT Sans Narrow"/>
              <a:sym typeface="PT Sans Narrow"/>
            </a:endParaRPr>
          </a:p>
          <a:p>
            <a:pPr marL="469900" marR="0" lvl="0" indent="0" algn="l" rtl="0">
              <a:lnSpc>
                <a:spcPct val="150000"/>
              </a:lnSpc>
              <a:spcBef>
                <a:spcPts val="100"/>
              </a:spcBef>
              <a:spcAft>
                <a:spcPts val="0"/>
              </a:spcAft>
              <a:buNone/>
            </a:pPr>
            <a:r>
              <a:rPr lang="en-US" sz="2800">
                <a:latin typeface="PT Sans Narrow"/>
                <a:ea typeface="PT Sans Narrow"/>
                <a:cs typeface="PT Sans Narrow"/>
                <a:sym typeface="PT Sans Narrow"/>
              </a:rPr>
              <a:t>n=n*2^0+0</a:t>
            </a:r>
            <a:endParaRPr sz="2800">
              <a:latin typeface="PT Sans Narrow"/>
              <a:ea typeface="PT Sans Narrow"/>
              <a:cs typeface="PT Sans Narrow"/>
              <a:sym typeface="PT Sans Narrow"/>
            </a:endParaRPr>
          </a:p>
        </p:txBody>
      </p:sp>
      <p:sp>
        <p:nvSpPr>
          <p:cNvPr id="460" name="Google Shape;460;g2421fa5cb73_1_231"/>
          <p:cNvSpPr txBox="1">
            <a:spLocks noGrp="1"/>
          </p:cNvSpPr>
          <p:nvPr>
            <p:ph type="title"/>
          </p:nvPr>
        </p:nvSpPr>
        <p:spPr>
          <a:xfrm>
            <a:off x="530625" y="0"/>
            <a:ext cx="8251500" cy="1121400"/>
          </a:xfrm>
          <a:prstGeom prst="rect">
            <a:avLst/>
          </a:prstGeom>
          <a:noFill/>
          <a:ln>
            <a:noFill/>
          </a:ln>
        </p:spPr>
        <p:txBody>
          <a:bodyPr spcFirstLastPara="1" wrap="square" lIns="0" tIns="68000" rIns="0" bIns="0" anchor="t" anchorCtr="0">
            <a:spAutoFit/>
          </a:bodyPr>
          <a:lstStyle/>
          <a:p>
            <a:pPr marL="12700" marR="0" lvl="0" indent="0" algn="l" rtl="0">
              <a:lnSpc>
                <a:spcPct val="90000"/>
              </a:lnSpc>
              <a:spcBef>
                <a:spcPts val="0"/>
              </a:spcBef>
              <a:spcAft>
                <a:spcPts val="0"/>
              </a:spcAft>
              <a:buNone/>
            </a:pPr>
            <a:r>
              <a:rPr lang="en-US" sz="3800" b="1">
                <a:solidFill>
                  <a:schemeClr val="accent1"/>
                </a:solidFill>
                <a:latin typeface="PT Sans Narrow"/>
                <a:ea typeface="PT Sans Narrow"/>
                <a:cs typeface="PT Sans Narrow"/>
                <a:sym typeface="PT Sans Narrow"/>
              </a:rPr>
              <a:t>Example: Proving the  correctness of	the  conversion algorithm (1)</a:t>
            </a:r>
            <a:endParaRPr sz="3800" b="1">
              <a:solidFill>
                <a:schemeClr val="accent1"/>
              </a:solidFill>
              <a:latin typeface="PT Sans Narrow"/>
              <a:ea typeface="PT Sans Narrow"/>
              <a:cs typeface="PT Sans Narrow"/>
              <a:sym typeface="PT Sans Narrow"/>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64"/>
        <p:cNvGrpSpPr/>
        <p:nvPr/>
      </p:nvGrpSpPr>
      <p:grpSpPr>
        <a:xfrm>
          <a:off x="0" y="0"/>
          <a:ext cx="0" cy="0"/>
          <a:chOff x="0" y="0"/>
          <a:chExt cx="0" cy="0"/>
        </a:xfrm>
      </p:grpSpPr>
      <p:sp>
        <p:nvSpPr>
          <p:cNvPr id="465" name="Google Shape;465;g2421fa5cb73_1_237"/>
          <p:cNvSpPr txBox="1"/>
          <p:nvPr/>
        </p:nvSpPr>
        <p:spPr>
          <a:xfrm>
            <a:off x="530633" y="1557784"/>
            <a:ext cx="8510700" cy="4741200"/>
          </a:xfrm>
          <a:prstGeom prst="rect">
            <a:avLst/>
          </a:prstGeom>
          <a:noFill/>
          <a:ln>
            <a:noFill/>
          </a:ln>
        </p:spPr>
        <p:txBody>
          <a:bodyPr spcFirstLastPara="1" wrap="square" lIns="0" tIns="11425" rIns="0" bIns="0" anchor="t" anchorCtr="0">
            <a:spAutoFit/>
          </a:bodyPr>
          <a:lstStyle/>
          <a:p>
            <a:pPr marL="622300" marR="406400" lvl="0" indent="-609600" algn="l" rtl="0">
              <a:lnSpc>
                <a:spcPct val="115000"/>
              </a:lnSpc>
              <a:spcBef>
                <a:spcPts val="300"/>
              </a:spcBef>
              <a:spcAft>
                <a:spcPts val="0"/>
              </a:spcAft>
              <a:buSzPts val="2800"/>
              <a:buFont typeface="PT Sans Narrow"/>
              <a:buChar char="•"/>
            </a:pPr>
            <a:r>
              <a:rPr lang="en-US" sz="2800">
                <a:latin typeface="PT Sans Narrow"/>
                <a:ea typeface="PT Sans Narrow"/>
                <a:cs typeface="PT Sans Narrow"/>
                <a:sym typeface="PT Sans Narrow"/>
              </a:rPr>
              <a:t>Induction hypothesis: If m is the integer  represented by array b[1..k], then n=t*2^k+m</a:t>
            </a:r>
            <a:endParaRPr sz="2800">
              <a:latin typeface="PT Sans Narrow"/>
              <a:ea typeface="PT Sans Narrow"/>
              <a:cs typeface="PT Sans Narrow"/>
              <a:sym typeface="PT Sans Narrow"/>
            </a:endParaRPr>
          </a:p>
          <a:p>
            <a:pPr marL="622300" marR="0" lvl="0" indent="-609600" algn="l" rtl="0">
              <a:lnSpc>
                <a:spcPct val="115000"/>
              </a:lnSpc>
              <a:spcBef>
                <a:spcPts val="700"/>
              </a:spcBef>
              <a:spcAft>
                <a:spcPts val="0"/>
              </a:spcAft>
              <a:buNone/>
            </a:pPr>
            <a:r>
              <a:rPr lang="en-US" sz="2900">
                <a:solidFill>
                  <a:srgbClr val="FF0000"/>
                </a:solidFill>
                <a:latin typeface="PT Sans Narrow"/>
                <a:ea typeface="PT Sans Narrow"/>
                <a:cs typeface="PT Sans Narrow"/>
                <a:sym typeface="PT Sans Narrow"/>
              </a:rPr>
              <a:t>2.	If hypothesis is true for step k, then it will be true  for step k+1</a:t>
            </a:r>
            <a:endParaRPr sz="2900">
              <a:latin typeface="PT Sans Narrow"/>
              <a:ea typeface="PT Sans Narrow"/>
              <a:cs typeface="PT Sans Narrow"/>
              <a:sym typeface="PT Sans Narrow"/>
            </a:endParaRPr>
          </a:p>
          <a:p>
            <a:pPr marL="1003300" marR="482600" lvl="0" indent="-533400" algn="l" rtl="0">
              <a:lnSpc>
                <a:spcPct val="115000"/>
              </a:lnSpc>
              <a:spcBef>
                <a:spcPts val="200"/>
              </a:spcBef>
              <a:spcAft>
                <a:spcPts val="0"/>
              </a:spcAft>
              <a:buNone/>
            </a:pPr>
            <a:r>
              <a:rPr lang="en-US" sz="2400">
                <a:latin typeface="PT Sans Narrow"/>
                <a:ea typeface="PT Sans Narrow"/>
                <a:cs typeface="PT Sans Narrow"/>
                <a:sym typeface="PT Sans Narrow"/>
              </a:rPr>
              <a:t>At the start of step k: assume that n=t*2^k+m, calculate the  values at the end of this step</a:t>
            </a:r>
            <a:endParaRPr sz="2400">
              <a:latin typeface="PT Sans Narrow"/>
              <a:ea typeface="PT Sans Narrow"/>
              <a:cs typeface="PT Sans Narrow"/>
              <a:sym typeface="PT Sans Narrow"/>
            </a:endParaRPr>
          </a:p>
          <a:p>
            <a:pPr marL="1003300" marR="50800" lvl="0" indent="-533400" algn="l" rtl="0">
              <a:lnSpc>
                <a:spcPct val="115000"/>
              </a:lnSpc>
              <a:spcBef>
                <a:spcPts val="400"/>
              </a:spcBef>
              <a:spcAft>
                <a:spcPts val="0"/>
              </a:spcAft>
              <a:buNone/>
            </a:pPr>
            <a:r>
              <a:rPr lang="en-US" sz="2400">
                <a:latin typeface="PT Sans Narrow"/>
                <a:ea typeface="PT Sans Narrow"/>
                <a:cs typeface="PT Sans Narrow"/>
                <a:sym typeface="PT Sans Narrow"/>
              </a:rPr>
              <a:t>If t=even then:	t mod 2==0,	m unchanged, t=t / 2, k=k+1=&gt; (t /  2) * 2 ^ (k+1) + m = t*2^k+m=n</a:t>
            </a:r>
            <a:endParaRPr sz="2400">
              <a:latin typeface="PT Sans Narrow"/>
              <a:ea typeface="PT Sans Narrow"/>
              <a:cs typeface="PT Sans Narrow"/>
              <a:sym typeface="PT Sans Narrow"/>
            </a:endParaRPr>
          </a:p>
          <a:p>
            <a:pPr marL="1003300" marR="279400" lvl="0" indent="-533400" algn="l" rtl="0">
              <a:lnSpc>
                <a:spcPct val="115000"/>
              </a:lnSpc>
              <a:spcBef>
                <a:spcPts val="400"/>
              </a:spcBef>
              <a:spcAft>
                <a:spcPts val="0"/>
              </a:spcAft>
              <a:buNone/>
            </a:pPr>
            <a:r>
              <a:rPr lang="en-US" sz="2400">
                <a:latin typeface="PT Sans Narrow"/>
                <a:ea typeface="PT Sans Narrow"/>
                <a:cs typeface="PT Sans Narrow"/>
                <a:sym typeface="PT Sans Narrow"/>
              </a:rPr>
              <a:t>If t=odd then: t mod 2 ==1, b[k+1] is set to 1, m=m+2^k , t=(t-  1)/2, k=k+1 =&gt; (t-1)/2*2^(k+1)+m+2^k=t*2^k+m=n</a:t>
            </a:r>
            <a:endParaRPr sz="2400">
              <a:latin typeface="PT Sans Narrow"/>
              <a:ea typeface="PT Sans Narrow"/>
              <a:cs typeface="PT Sans Narrow"/>
              <a:sym typeface="PT Sans Narrow"/>
            </a:endParaRPr>
          </a:p>
        </p:txBody>
      </p:sp>
      <p:sp>
        <p:nvSpPr>
          <p:cNvPr id="466" name="Google Shape;466;g2421fa5cb73_1_237"/>
          <p:cNvSpPr txBox="1">
            <a:spLocks noGrp="1"/>
          </p:cNvSpPr>
          <p:nvPr>
            <p:ph type="title"/>
          </p:nvPr>
        </p:nvSpPr>
        <p:spPr>
          <a:xfrm>
            <a:off x="530625" y="0"/>
            <a:ext cx="8251500" cy="1121400"/>
          </a:xfrm>
          <a:prstGeom prst="rect">
            <a:avLst/>
          </a:prstGeom>
          <a:noFill/>
          <a:ln>
            <a:noFill/>
          </a:ln>
        </p:spPr>
        <p:txBody>
          <a:bodyPr spcFirstLastPara="1" wrap="square" lIns="0" tIns="68000" rIns="0" bIns="0" anchor="t" anchorCtr="0">
            <a:spAutoFit/>
          </a:bodyPr>
          <a:lstStyle/>
          <a:p>
            <a:pPr marL="12700" marR="0" lvl="0" indent="0" algn="l" rtl="0">
              <a:lnSpc>
                <a:spcPct val="90000"/>
              </a:lnSpc>
              <a:spcBef>
                <a:spcPts val="0"/>
              </a:spcBef>
              <a:spcAft>
                <a:spcPts val="0"/>
              </a:spcAft>
              <a:buNone/>
            </a:pPr>
            <a:r>
              <a:rPr lang="en-US" sz="3800" b="1">
                <a:solidFill>
                  <a:schemeClr val="accent1"/>
                </a:solidFill>
                <a:latin typeface="PT Sans Narrow"/>
                <a:ea typeface="PT Sans Narrow"/>
                <a:cs typeface="PT Sans Narrow"/>
                <a:sym typeface="PT Sans Narrow"/>
              </a:rPr>
              <a:t>Example: Proving the  correctness of	the  conversion algorithm (2)</a:t>
            </a:r>
            <a:endParaRPr sz="3800" b="1">
              <a:solidFill>
                <a:schemeClr val="accent1"/>
              </a:solidFill>
              <a:latin typeface="PT Sans Narrow"/>
              <a:ea typeface="PT Sans Narrow"/>
              <a:cs typeface="PT Sans Narrow"/>
              <a:sym typeface="PT Sans Narrow"/>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470"/>
        <p:cNvGrpSpPr/>
        <p:nvPr/>
      </p:nvGrpSpPr>
      <p:grpSpPr>
        <a:xfrm>
          <a:off x="0" y="0"/>
          <a:ext cx="0" cy="0"/>
          <a:chOff x="0" y="0"/>
          <a:chExt cx="0" cy="0"/>
        </a:xfrm>
      </p:grpSpPr>
      <p:sp>
        <p:nvSpPr>
          <p:cNvPr id="471" name="Google Shape;471;g2421fa5cb73_1_243"/>
          <p:cNvSpPr txBox="1"/>
          <p:nvPr/>
        </p:nvSpPr>
        <p:spPr>
          <a:xfrm>
            <a:off x="450299" y="1600500"/>
            <a:ext cx="8331900" cy="4089600"/>
          </a:xfrm>
          <a:prstGeom prst="rect">
            <a:avLst/>
          </a:prstGeom>
          <a:noFill/>
          <a:ln>
            <a:noFill/>
          </a:ln>
        </p:spPr>
        <p:txBody>
          <a:bodyPr spcFirstLastPara="1" wrap="square" lIns="0" tIns="53150" rIns="0" bIns="0" anchor="t" anchorCtr="0">
            <a:spAutoFit/>
          </a:bodyPr>
          <a:lstStyle/>
          <a:p>
            <a:pPr marL="622300" marR="241300" lvl="0" indent="-628650" algn="l" rtl="0">
              <a:lnSpc>
                <a:spcPct val="115000"/>
              </a:lnSpc>
              <a:spcBef>
                <a:spcPts val="0"/>
              </a:spcBef>
              <a:spcAft>
                <a:spcPts val="0"/>
              </a:spcAft>
              <a:buSzPts val="3100"/>
              <a:buFont typeface="PT Sans Narrow"/>
              <a:buChar char="•"/>
            </a:pPr>
            <a:r>
              <a:rPr lang="en-US" sz="3100">
                <a:latin typeface="PT Sans Narrow"/>
                <a:ea typeface="PT Sans Narrow"/>
                <a:cs typeface="PT Sans Narrow"/>
                <a:sym typeface="PT Sans Narrow"/>
              </a:rPr>
              <a:t>Induction hypothesis: If m is the integer  represented by array b[1..k], then  n=t*2^k+m</a:t>
            </a:r>
            <a:endParaRPr sz="3100">
              <a:latin typeface="PT Sans Narrow"/>
              <a:ea typeface="PT Sans Narrow"/>
              <a:cs typeface="PT Sans Narrow"/>
              <a:sym typeface="PT Sans Narrow"/>
            </a:endParaRPr>
          </a:p>
          <a:p>
            <a:pPr marL="622300" marR="0" lvl="0" indent="-609600" algn="l" rtl="0">
              <a:lnSpc>
                <a:spcPct val="115000"/>
              </a:lnSpc>
              <a:spcBef>
                <a:spcPts val="800"/>
              </a:spcBef>
              <a:spcAft>
                <a:spcPts val="0"/>
              </a:spcAft>
              <a:buNone/>
            </a:pPr>
            <a:r>
              <a:rPr lang="en-US" sz="3200">
                <a:solidFill>
                  <a:srgbClr val="00CC00"/>
                </a:solidFill>
                <a:latin typeface="PT Sans Narrow"/>
                <a:ea typeface="PT Sans Narrow"/>
                <a:cs typeface="PT Sans Narrow"/>
                <a:sym typeface="PT Sans Narrow"/>
              </a:rPr>
              <a:t>3.	When the loop terminates, the hypothesis  implies the correctness of the algorithm</a:t>
            </a:r>
            <a:endParaRPr sz="3200">
              <a:latin typeface="PT Sans Narrow"/>
              <a:ea typeface="PT Sans Narrow"/>
              <a:cs typeface="PT Sans Narrow"/>
              <a:sym typeface="PT Sans Narrow"/>
            </a:endParaRPr>
          </a:p>
          <a:p>
            <a:pPr marL="622300" marR="1752600" lvl="0" indent="-609600" algn="l" rtl="0">
              <a:lnSpc>
                <a:spcPct val="115000"/>
              </a:lnSpc>
              <a:spcBef>
                <a:spcPts val="700"/>
              </a:spcBef>
              <a:spcAft>
                <a:spcPts val="0"/>
              </a:spcAft>
              <a:buNone/>
            </a:pPr>
            <a:r>
              <a:rPr lang="en-US" sz="3100">
                <a:latin typeface="PT Sans Narrow"/>
                <a:ea typeface="PT Sans Narrow"/>
                <a:cs typeface="PT Sans Narrow"/>
                <a:sym typeface="PT Sans Narrow"/>
              </a:rPr>
              <a:t>The loop terminates when t=0 =&gt;  n=0*2^k+m=m</a:t>
            </a:r>
            <a:endParaRPr sz="3100">
              <a:latin typeface="PT Sans Narrow"/>
              <a:ea typeface="PT Sans Narrow"/>
              <a:cs typeface="PT Sans Narrow"/>
              <a:sym typeface="PT Sans Narrow"/>
            </a:endParaRPr>
          </a:p>
          <a:p>
            <a:pPr marL="12700" marR="0" lvl="0" indent="0" algn="l" rtl="0">
              <a:lnSpc>
                <a:spcPct val="115000"/>
              </a:lnSpc>
              <a:spcBef>
                <a:spcPts val="300"/>
              </a:spcBef>
              <a:spcAft>
                <a:spcPts val="0"/>
              </a:spcAft>
              <a:buNone/>
            </a:pPr>
            <a:r>
              <a:rPr lang="en-US" sz="3100">
                <a:latin typeface="PT Sans Narrow"/>
                <a:ea typeface="PT Sans Narrow"/>
                <a:cs typeface="PT Sans Narrow"/>
                <a:sym typeface="PT Sans Narrow"/>
              </a:rPr>
              <a:t>n==m, proved</a:t>
            </a:r>
            <a:endParaRPr sz="3100">
              <a:latin typeface="PT Sans Narrow"/>
              <a:ea typeface="PT Sans Narrow"/>
              <a:cs typeface="PT Sans Narrow"/>
              <a:sym typeface="PT Sans Narrow"/>
            </a:endParaRPr>
          </a:p>
        </p:txBody>
      </p:sp>
      <p:sp>
        <p:nvSpPr>
          <p:cNvPr id="472" name="Google Shape;472;g2421fa5cb73_1_243"/>
          <p:cNvSpPr txBox="1">
            <a:spLocks noGrp="1"/>
          </p:cNvSpPr>
          <p:nvPr>
            <p:ph type="title"/>
          </p:nvPr>
        </p:nvSpPr>
        <p:spPr>
          <a:xfrm>
            <a:off x="530625" y="0"/>
            <a:ext cx="8251500" cy="1121400"/>
          </a:xfrm>
          <a:prstGeom prst="rect">
            <a:avLst/>
          </a:prstGeom>
          <a:noFill/>
          <a:ln>
            <a:noFill/>
          </a:ln>
        </p:spPr>
        <p:txBody>
          <a:bodyPr spcFirstLastPara="1" wrap="square" lIns="0" tIns="68000" rIns="0" bIns="0" anchor="t" anchorCtr="0">
            <a:spAutoFit/>
          </a:bodyPr>
          <a:lstStyle/>
          <a:p>
            <a:pPr marL="12700" marR="0" lvl="0" indent="0" algn="l" rtl="0">
              <a:lnSpc>
                <a:spcPct val="90000"/>
              </a:lnSpc>
              <a:spcBef>
                <a:spcPts val="0"/>
              </a:spcBef>
              <a:spcAft>
                <a:spcPts val="0"/>
              </a:spcAft>
              <a:buNone/>
            </a:pPr>
            <a:r>
              <a:rPr lang="en-US" sz="3800" b="1">
                <a:solidFill>
                  <a:schemeClr val="accent1"/>
                </a:solidFill>
                <a:latin typeface="PT Sans Narrow"/>
                <a:ea typeface="PT Sans Narrow"/>
                <a:cs typeface="PT Sans Narrow"/>
                <a:sym typeface="PT Sans Narrow"/>
              </a:rPr>
              <a:t>Example: Proving the  correctness of	the  conversion algorithm (3)</a:t>
            </a:r>
            <a:endParaRPr sz="3800" b="1">
              <a:solidFill>
                <a:schemeClr val="accent1"/>
              </a:solidFill>
              <a:latin typeface="PT Sans Narrow"/>
              <a:ea typeface="PT Sans Narrow"/>
              <a:cs typeface="PT Sans Narrow"/>
              <a:sym typeface="PT Sans Narrow"/>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476"/>
        <p:cNvGrpSpPr/>
        <p:nvPr/>
      </p:nvGrpSpPr>
      <p:grpSpPr>
        <a:xfrm>
          <a:off x="0" y="0"/>
          <a:ext cx="0" cy="0"/>
          <a:chOff x="0" y="0"/>
          <a:chExt cx="0" cy="0"/>
        </a:xfrm>
      </p:grpSpPr>
      <p:sp>
        <p:nvSpPr>
          <p:cNvPr id="477" name="Google Shape;477;g2421fa5cb73_1_249"/>
          <p:cNvSpPr txBox="1">
            <a:spLocks noGrp="1"/>
          </p:cNvSpPr>
          <p:nvPr>
            <p:ph type="title"/>
          </p:nvPr>
        </p:nvSpPr>
        <p:spPr>
          <a:xfrm>
            <a:off x="82925" y="158650"/>
            <a:ext cx="9061200" cy="1132200"/>
          </a:xfrm>
          <a:prstGeom prst="rect">
            <a:avLst/>
          </a:prstGeom>
          <a:noFill/>
          <a:ln>
            <a:noFill/>
          </a:ln>
        </p:spPr>
        <p:txBody>
          <a:bodyPr spcFirstLastPara="1" wrap="square" lIns="0" tIns="496275" rIns="0" bIns="0" anchor="t" anchorCtr="0">
            <a:spAutoFit/>
          </a:bodyPr>
          <a:lstStyle/>
          <a:p>
            <a:pPr marL="12700" marR="0" lvl="0" indent="0" algn="l" rtl="0">
              <a:lnSpc>
                <a:spcPct val="108000"/>
              </a:lnSpc>
              <a:spcBef>
                <a:spcPts val="0"/>
              </a:spcBef>
              <a:spcAft>
                <a:spcPts val="0"/>
              </a:spcAft>
              <a:buNone/>
            </a:pPr>
            <a:r>
              <a:rPr lang="en-US" b="1">
                <a:solidFill>
                  <a:schemeClr val="accent1"/>
                </a:solidFill>
                <a:latin typeface="PT Sans Narrow"/>
                <a:ea typeface="PT Sans Narrow"/>
                <a:cs typeface="PT Sans Narrow"/>
                <a:sym typeface="PT Sans Narrow"/>
              </a:rPr>
              <a:t>Proof of Correctness for  Recursive Algorithms</a:t>
            </a:r>
            <a:endParaRPr b="1">
              <a:solidFill>
                <a:schemeClr val="accent1"/>
              </a:solidFill>
              <a:latin typeface="PT Sans Narrow"/>
              <a:ea typeface="PT Sans Narrow"/>
              <a:cs typeface="PT Sans Narrow"/>
              <a:sym typeface="PT Sans Narrow"/>
            </a:endParaRPr>
          </a:p>
        </p:txBody>
      </p:sp>
      <p:sp>
        <p:nvSpPr>
          <p:cNvPr id="478" name="Google Shape;478;g2421fa5cb73_1_249"/>
          <p:cNvSpPr txBox="1"/>
          <p:nvPr/>
        </p:nvSpPr>
        <p:spPr>
          <a:xfrm>
            <a:off x="482822" y="1369249"/>
            <a:ext cx="8445900" cy="4960792"/>
          </a:xfrm>
          <a:prstGeom prst="rect">
            <a:avLst/>
          </a:prstGeom>
          <a:noFill/>
          <a:ln>
            <a:noFill/>
          </a:ln>
        </p:spPr>
        <p:txBody>
          <a:bodyPr spcFirstLastPara="1" wrap="square" lIns="0" tIns="58875" rIns="0" bIns="0" anchor="t" anchorCtr="0">
            <a:spAutoFit/>
          </a:bodyPr>
          <a:lstStyle/>
          <a:p>
            <a:pPr marL="622300" marR="114300" lvl="0" indent="-615950" algn="l" rtl="0">
              <a:lnSpc>
                <a:spcPct val="150000"/>
              </a:lnSpc>
              <a:spcBef>
                <a:spcPts val="0"/>
              </a:spcBef>
              <a:spcAft>
                <a:spcPts val="0"/>
              </a:spcAft>
              <a:buSzPts val="2900"/>
              <a:buFont typeface="PT Sans Narrow"/>
              <a:buChar char="•"/>
            </a:pPr>
            <a:r>
              <a:rPr lang="en-US" sz="2900" dirty="0">
                <a:latin typeface="PT Sans Narrow"/>
                <a:ea typeface="PT Sans Narrow"/>
                <a:cs typeface="PT Sans Narrow"/>
                <a:sym typeface="PT Sans Narrow"/>
              </a:rPr>
              <a:t>To prove recursive algorithms, we have to:</a:t>
            </a:r>
            <a:endParaRPr sz="2900" dirty="0">
              <a:latin typeface="PT Sans Narrow"/>
              <a:ea typeface="PT Sans Narrow"/>
              <a:cs typeface="PT Sans Narrow"/>
              <a:sym typeface="PT Sans Narrow"/>
            </a:endParaRPr>
          </a:p>
          <a:p>
            <a:pPr marL="1003300" marR="558800" lvl="1" indent="-539750" algn="l" rtl="0">
              <a:lnSpc>
                <a:spcPct val="150000"/>
              </a:lnSpc>
              <a:spcBef>
                <a:spcPts val="200"/>
              </a:spcBef>
              <a:spcAft>
                <a:spcPts val="0"/>
              </a:spcAft>
              <a:buSzPts val="2500"/>
              <a:buFont typeface="PT Sans Narrow"/>
              <a:buAutoNum type="arabicPeriod"/>
            </a:pPr>
            <a:r>
              <a:rPr lang="en-US" sz="2500" i="0" u="none" strike="noStrike" cap="none" dirty="0">
                <a:latin typeface="PT Sans Narrow"/>
                <a:ea typeface="PT Sans Narrow"/>
                <a:cs typeface="PT Sans Narrow"/>
                <a:sym typeface="PT Sans Narrow"/>
              </a:rPr>
              <a:t>Prove the partial correctness (the fact that the  program behaves correctly)</a:t>
            </a:r>
            <a:endParaRPr sz="2500" i="0" u="none" strike="noStrike" cap="none" dirty="0">
              <a:latin typeface="PT Sans Narrow"/>
              <a:ea typeface="PT Sans Narrow"/>
              <a:cs typeface="PT Sans Narrow"/>
              <a:sym typeface="PT Sans Narrow"/>
            </a:endParaRPr>
          </a:p>
          <a:p>
            <a:pPr marL="1384300" marR="431800" lvl="2" indent="-463550" algn="l" rtl="0">
              <a:lnSpc>
                <a:spcPct val="150000"/>
              </a:lnSpc>
              <a:spcBef>
                <a:spcPts val="300"/>
              </a:spcBef>
              <a:spcAft>
                <a:spcPts val="0"/>
              </a:spcAft>
              <a:buClr>
                <a:srgbClr val="FF0000"/>
              </a:buClr>
              <a:buSzPts val="2100"/>
              <a:buFont typeface="PT Sans Narrow"/>
              <a:buChar char="•"/>
            </a:pPr>
            <a:r>
              <a:rPr lang="en-US" sz="2100" i="1" u="none" strike="noStrike" cap="none" dirty="0">
                <a:solidFill>
                  <a:srgbClr val="FF0000"/>
                </a:solidFill>
                <a:latin typeface="PT Sans Narrow"/>
                <a:ea typeface="PT Sans Narrow"/>
                <a:cs typeface="PT Sans Narrow"/>
                <a:sym typeface="PT Sans Narrow"/>
              </a:rPr>
              <a:t>we assume that all recursive calls with arguments that  satisfy the preconditions behave as described by the  speciﬁcation, and use it to show that the algorithm  behaves as specified</a:t>
            </a:r>
            <a:endParaRPr sz="2100" i="0" u="none" strike="noStrike" cap="none" dirty="0">
              <a:latin typeface="PT Sans Narrow"/>
              <a:ea typeface="PT Sans Narrow"/>
              <a:cs typeface="PT Sans Narrow"/>
              <a:sym typeface="PT Sans Narrow"/>
            </a:endParaRPr>
          </a:p>
          <a:p>
            <a:pPr marL="1003300" marR="0" lvl="1" indent="-539750" algn="l" rtl="0">
              <a:lnSpc>
                <a:spcPct val="150000"/>
              </a:lnSpc>
              <a:spcBef>
                <a:spcPts val="0"/>
              </a:spcBef>
              <a:spcAft>
                <a:spcPts val="0"/>
              </a:spcAft>
              <a:buSzPts val="2500"/>
              <a:buFont typeface="PT Sans Narrow"/>
              <a:buAutoNum type="arabicPeriod"/>
            </a:pPr>
            <a:r>
              <a:rPr lang="en-US" sz="2500" i="0" u="none" strike="noStrike" cap="none" dirty="0">
                <a:latin typeface="PT Sans Narrow"/>
                <a:ea typeface="PT Sans Narrow"/>
                <a:cs typeface="PT Sans Narrow"/>
                <a:sym typeface="PT Sans Narrow"/>
              </a:rPr>
              <a:t>Prove that the program terminates</a:t>
            </a:r>
            <a:endParaRPr sz="2500" i="0" u="none" strike="noStrike" cap="none" dirty="0">
              <a:latin typeface="PT Sans Narrow"/>
              <a:ea typeface="PT Sans Narrow"/>
              <a:cs typeface="PT Sans Narrow"/>
              <a:sym typeface="PT Sans Narrow"/>
            </a:endParaRPr>
          </a:p>
          <a:p>
            <a:pPr marL="1384300" marR="0" lvl="2" indent="-476250" algn="l" rtl="0">
              <a:lnSpc>
                <a:spcPct val="150000"/>
              </a:lnSpc>
              <a:spcBef>
                <a:spcPts val="100"/>
              </a:spcBef>
              <a:spcAft>
                <a:spcPts val="0"/>
              </a:spcAft>
              <a:buSzPts val="2100"/>
              <a:buFont typeface="PT Sans Narrow"/>
              <a:buChar char="•"/>
            </a:pPr>
            <a:r>
              <a:rPr lang="en-US" sz="2100" i="0" u="none" strike="noStrike" cap="none" dirty="0">
                <a:latin typeface="PT Sans Narrow"/>
                <a:ea typeface="PT Sans Narrow"/>
                <a:cs typeface="PT Sans Narrow"/>
                <a:sym typeface="PT Sans Narrow"/>
              </a:rPr>
              <a:t>any chain of recursive calls eventually ends and all loops, if</a:t>
            </a:r>
            <a:r>
              <a:rPr lang="en-US" sz="2100" dirty="0">
                <a:latin typeface="PT Sans Narrow"/>
                <a:ea typeface="PT Sans Narrow"/>
                <a:cs typeface="PT Sans Narrow"/>
                <a:sym typeface="PT Sans Narrow"/>
              </a:rPr>
              <a:t> any, terminate after some finite number of iterations.</a:t>
            </a:r>
            <a:endParaRPr sz="2100" dirty="0">
              <a:latin typeface="PT Sans Narrow"/>
              <a:ea typeface="PT Sans Narrow"/>
              <a:cs typeface="PT Sans Narrow"/>
              <a:sym typeface="PT Sans Narrow"/>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sp>
        <p:nvSpPr>
          <p:cNvPr id="483" name="Google Shape;483;g2421fa5cb73_1_255"/>
          <p:cNvSpPr txBox="1">
            <a:spLocks noGrp="1"/>
          </p:cNvSpPr>
          <p:nvPr>
            <p:ph type="body" idx="1"/>
          </p:nvPr>
        </p:nvSpPr>
        <p:spPr>
          <a:xfrm>
            <a:off x="489779" y="1377097"/>
            <a:ext cx="3774900" cy="3905100"/>
          </a:xfrm>
          <a:prstGeom prst="rect">
            <a:avLst/>
          </a:prstGeom>
          <a:noFill/>
          <a:ln>
            <a:noFill/>
          </a:ln>
        </p:spPr>
        <p:txBody>
          <a:bodyPr spcFirstLastPara="1" wrap="square" lIns="0" tIns="10850" rIns="0" bIns="0" anchor="t" anchorCtr="0">
            <a:spAutoFit/>
          </a:bodyPr>
          <a:lstStyle/>
          <a:p>
            <a:pPr marL="12700" lvl="0" indent="0" algn="l" rtl="0">
              <a:lnSpc>
                <a:spcPct val="100000"/>
              </a:lnSpc>
              <a:spcBef>
                <a:spcPts val="0"/>
              </a:spcBef>
              <a:spcAft>
                <a:spcPts val="0"/>
              </a:spcAft>
              <a:buNone/>
            </a:pPr>
            <a:r>
              <a:rPr lang="en-US"/>
              <a:t>MERGE-SORT(A,p,r)</a:t>
            </a:r>
            <a:endParaRPr/>
          </a:p>
          <a:p>
            <a:pPr marL="0" lvl="0" indent="0" algn="l" rtl="0">
              <a:lnSpc>
                <a:spcPct val="100000"/>
              </a:lnSpc>
              <a:spcBef>
                <a:spcPts val="1200"/>
              </a:spcBef>
              <a:spcAft>
                <a:spcPts val="0"/>
              </a:spcAft>
              <a:buNone/>
            </a:pPr>
            <a:endParaRPr sz="2300"/>
          </a:p>
          <a:p>
            <a:pPr marL="0" lvl="0" indent="0" algn="l" rtl="0">
              <a:lnSpc>
                <a:spcPct val="100000"/>
              </a:lnSpc>
              <a:spcBef>
                <a:spcPts val="0"/>
              </a:spcBef>
              <a:spcAft>
                <a:spcPts val="0"/>
              </a:spcAft>
              <a:buNone/>
            </a:pPr>
            <a:endParaRPr sz="1900"/>
          </a:p>
          <a:p>
            <a:pPr marL="0" marR="0" lvl="0" indent="0" algn="l" rtl="0">
              <a:lnSpc>
                <a:spcPct val="100000"/>
              </a:lnSpc>
              <a:spcBef>
                <a:spcPts val="1200"/>
              </a:spcBef>
              <a:spcAft>
                <a:spcPts val="0"/>
              </a:spcAft>
              <a:buNone/>
            </a:pPr>
            <a:r>
              <a:rPr lang="en-US"/>
              <a:t>MERGE-SORT(A,p,q)  MERGE-SORT(A,q+1,r)  </a:t>
            </a:r>
            <a:r>
              <a:rPr lang="en-US">
                <a:solidFill>
                  <a:srgbClr val="FF6600"/>
                </a:solidFill>
              </a:rPr>
              <a:t>MERGE(A,p,q,r)</a:t>
            </a:r>
            <a:endParaRPr/>
          </a:p>
          <a:p>
            <a:pPr marL="0" lvl="0" indent="0" algn="l" rtl="0">
              <a:lnSpc>
                <a:spcPct val="100000"/>
              </a:lnSpc>
              <a:spcBef>
                <a:spcPts val="0"/>
              </a:spcBef>
              <a:spcAft>
                <a:spcPts val="0"/>
              </a:spcAft>
              <a:buNone/>
            </a:pPr>
            <a:endParaRPr sz="2400"/>
          </a:p>
          <a:p>
            <a:pPr marL="12700" lvl="0" indent="0" algn="l" rtl="0">
              <a:lnSpc>
                <a:spcPct val="100000"/>
              </a:lnSpc>
              <a:spcBef>
                <a:spcPts val="0"/>
              </a:spcBef>
              <a:spcAft>
                <a:spcPts val="0"/>
              </a:spcAft>
              <a:buNone/>
            </a:pPr>
            <a:r>
              <a:rPr lang="en-US"/>
              <a:t>Precondition:</a:t>
            </a:r>
            <a:endParaRPr/>
          </a:p>
          <a:p>
            <a:pPr marL="0" lvl="0" indent="0" algn="l" rtl="0">
              <a:lnSpc>
                <a:spcPct val="100000"/>
              </a:lnSpc>
              <a:spcBef>
                <a:spcPts val="1200"/>
              </a:spcBef>
              <a:spcAft>
                <a:spcPts val="0"/>
              </a:spcAft>
              <a:buNone/>
            </a:pPr>
            <a:endParaRPr sz="2700"/>
          </a:p>
          <a:p>
            <a:pPr marL="12700" lvl="0" indent="0" algn="l" rtl="0">
              <a:lnSpc>
                <a:spcPct val="100000"/>
              </a:lnSpc>
              <a:spcBef>
                <a:spcPts val="1200"/>
              </a:spcBef>
              <a:spcAft>
                <a:spcPts val="1200"/>
              </a:spcAft>
              <a:buNone/>
            </a:pPr>
            <a:r>
              <a:rPr lang="en-US"/>
              <a:t>Postcondition:</a:t>
            </a:r>
            <a:endParaRPr/>
          </a:p>
        </p:txBody>
      </p:sp>
      <p:sp>
        <p:nvSpPr>
          <p:cNvPr id="484" name="Google Shape;484;g2421fa5cb73_1_255"/>
          <p:cNvSpPr txBox="1">
            <a:spLocks noGrp="1"/>
          </p:cNvSpPr>
          <p:nvPr>
            <p:ph type="title"/>
          </p:nvPr>
        </p:nvSpPr>
        <p:spPr>
          <a:xfrm>
            <a:off x="407630" y="337475"/>
            <a:ext cx="6517500" cy="569700"/>
          </a:xfrm>
          <a:prstGeom prst="rect">
            <a:avLst/>
          </a:prstGeom>
          <a:noFill/>
          <a:ln>
            <a:noFill/>
          </a:ln>
        </p:spPr>
        <p:txBody>
          <a:bodyPr spcFirstLastPara="1" wrap="square" lIns="0" tIns="15425" rIns="0" bIns="0" anchor="t" anchorCtr="0">
            <a:spAutoFit/>
          </a:bodyPr>
          <a:lstStyle/>
          <a:p>
            <a:pPr marL="38100" lvl="0" indent="0" algn="l" rtl="0">
              <a:lnSpc>
                <a:spcPct val="100000"/>
              </a:lnSpc>
              <a:spcBef>
                <a:spcPts val="0"/>
              </a:spcBef>
              <a:spcAft>
                <a:spcPts val="0"/>
              </a:spcAft>
              <a:buNone/>
            </a:pPr>
            <a:r>
              <a:rPr lang="en-US" sz="3600" b="1">
                <a:solidFill>
                  <a:schemeClr val="accent1"/>
                </a:solidFill>
                <a:latin typeface="PT Sans Narrow"/>
                <a:ea typeface="PT Sans Narrow"/>
                <a:cs typeface="PT Sans Narrow"/>
                <a:sym typeface="PT Sans Narrow"/>
              </a:rPr>
              <a:t>Example - Merge Sort</a:t>
            </a:r>
            <a:endParaRPr sz="3600" b="1">
              <a:solidFill>
                <a:schemeClr val="accent1"/>
              </a:solidFill>
              <a:latin typeface="PT Sans Narrow"/>
              <a:ea typeface="PT Sans Narrow"/>
              <a:cs typeface="PT Sans Narrow"/>
              <a:sym typeface="PT Sans Narrow"/>
            </a:endParaRPr>
          </a:p>
        </p:txBody>
      </p:sp>
      <p:sp>
        <p:nvSpPr>
          <p:cNvPr id="485" name="Google Shape;485;g2421fa5cb73_1_255"/>
          <p:cNvSpPr/>
          <p:nvPr/>
        </p:nvSpPr>
        <p:spPr>
          <a:xfrm>
            <a:off x="5334000" y="2210696"/>
            <a:ext cx="3508705" cy="532929"/>
          </a:xfrm>
          <a:custGeom>
            <a:avLst/>
            <a:gdLst/>
            <a:ahLst/>
            <a:cxnLst/>
            <a:rect l="l" t="t" r="r" b="b"/>
            <a:pathLst>
              <a:path w="3855720" h="603885" extrusionOk="0">
                <a:moveTo>
                  <a:pt x="0" y="603503"/>
                </a:moveTo>
                <a:lnTo>
                  <a:pt x="3855720" y="603503"/>
                </a:lnTo>
                <a:lnTo>
                  <a:pt x="3855720" y="0"/>
                </a:lnTo>
                <a:lnTo>
                  <a:pt x="0" y="0"/>
                </a:lnTo>
                <a:lnTo>
                  <a:pt x="0" y="603503"/>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p>
        </p:txBody>
      </p:sp>
      <p:sp>
        <p:nvSpPr>
          <p:cNvPr id="486" name="Google Shape;486;g2421fa5cb73_1_255"/>
          <p:cNvSpPr/>
          <p:nvPr/>
        </p:nvSpPr>
        <p:spPr>
          <a:xfrm>
            <a:off x="5176635" y="1749350"/>
            <a:ext cx="234029" cy="383865"/>
          </a:xfrm>
          <a:custGeom>
            <a:avLst/>
            <a:gdLst/>
            <a:ahLst/>
            <a:cxnLst/>
            <a:rect l="l" t="t" r="r" b="b"/>
            <a:pathLst>
              <a:path w="257175" h="434975" extrusionOk="0">
                <a:moveTo>
                  <a:pt x="213096" y="371870"/>
                </a:moveTo>
                <a:lnTo>
                  <a:pt x="185674" y="387857"/>
                </a:lnTo>
                <a:lnTo>
                  <a:pt x="256921" y="434466"/>
                </a:lnTo>
                <a:lnTo>
                  <a:pt x="253598" y="382777"/>
                </a:lnTo>
                <a:lnTo>
                  <a:pt x="219455" y="382777"/>
                </a:lnTo>
                <a:lnTo>
                  <a:pt x="213096" y="371870"/>
                </a:lnTo>
                <a:close/>
              </a:path>
              <a:path w="257175" h="434975" extrusionOk="0">
                <a:moveTo>
                  <a:pt x="224011" y="365507"/>
                </a:moveTo>
                <a:lnTo>
                  <a:pt x="213096" y="371870"/>
                </a:lnTo>
                <a:lnTo>
                  <a:pt x="219455" y="382777"/>
                </a:lnTo>
                <a:lnTo>
                  <a:pt x="230377" y="376427"/>
                </a:lnTo>
                <a:lnTo>
                  <a:pt x="224011" y="365507"/>
                </a:lnTo>
                <a:close/>
              </a:path>
              <a:path w="257175" h="434975" extrusionOk="0">
                <a:moveTo>
                  <a:pt x="251460" y="349503"/>
                </a:moveTo>
                <a:lnTo>
                  <a:pt x="224011" y="365507"/>
                </a:lnTo>
                <a:lnTo>
                  <a:pt x="230377" y="376427"/>
                </a:lnTo>
                <a:lnTo>
                  <a:pt x="219455" y="382777"/>
                </a:lnTo>
                <a:lnTo>
                  <a:pt x="253598" y="382777"/>
                </a:lnTo>
                <a:lnTo>
                  <a:pt x="251460" y="349503"/>
                </a:lnTo>
                <a:close/>
              </a:path>
              <a:path w="257175" h="434975" extrusionOk="0">
                <a:moveTo>
                  <a:pt x="10922" y="0"/>
                </a:moveTo>
                <a:lnTo>
                  <a:pt x="0" y="6350"/>
                </a:lnTo>
                <a:lnTo>
                  <a:pt x="213096" y="371870"/>
                </a:lnTo>
                <a:lnTo>
                  <a:pt x="224011" y="365507"/>
                </a:lnTo>
                <a:lnTo>
                  <a:pt x="1092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p>
        </p:txBody>
      </p:sp>
      <p:sp>
        <p:nvSpPr>
          <p:cNvPr id="487" name="Google Shape;487;g2421fa5cb73_1_255"/>
          <p:cNvSpPr/>
          <p:nvPr/>
        </p:nvSpPr>
        <p:spPr>
          <a:xfrm>
            <a:off x="8469860" y="1734558"/>
            <a:ext cx="232873" cy="383865"/>
          </a:xfrm>
          <a:custGeom>
            <a:avLst/>
            <a:gdLst/>
            <a:ahLst/>
            <a:cxnLst/>
            <a:rect l="l" t="t" r="r" b="b"/>
            <a:pathLst>
              <a:path w="255904" h="434975" extrusionOk="0">
                <a:moveTo>
                  <a:pt x="211709" y="371694"/>
                </a:moveTo>
                <a:lnTo>
                  <a:pt x="184276" y="387603"/>
                </a:lnTo>
                <a:lnTo>
                  <a:pt x="255397" y="434466"/>
                </a:lnTo>
                <a:lnTo>
                  <a:pt x="252226" y="382650"/>
                </a:lnTo>
                <a:lnTo>
                  <a:pt x="218058" y="382650"/>
                </a:lnTo>
                <a:lnTo>
                  <a:pt x="211709" y="371694"/>
                </a:lnTo>
                <a:close/>
              </a:path>
              <a:path w="255904" h="434975" extrusionOk="0">
                <a:moveTo>
                  <a:pt x="222730" y="365302"/>
                </a:moveTo>
                <a:lnTo>
                  <a:pt x="211709" y="371694"/>
                </a:lnTo>
                <a:lnTo>
                  <a:pt x="218058" y="382650"/>
                </a:lnTo>
                <a:lnTo>
                  <a:pt x="229107" y="376300"/>
                </a:lnTo>
                <a:lnTo>
                  <a:pt x="222730" y="365302"/>
                </a:lnTo>
                <a:close/>
              </a:path>
              <a:path w="255904" h="434975" extrusionOk="0">
                <a:moveTo>
                  <a:pt x="250189" y="349376"/>
                </a:moveTo>
                <a:lnTo>
                  <a:pt x="222730" y="365302"/>
                </a:lnTo>
                <a:lnTo>
                  <a:pt x="229107" y="376300"/>
                </a:lnTo>
                <a:lnTo>
                  <a:pt x="218058" y="382650"/>
                </a:lnTo>
                <a:lnTo>
                  <a:pt x="252226" y="382650"/>
                </a:lnTo>
                <a:lnTo>
                  <a:pt x="250189" y="349376"/>
                </a:lnTo>
                <a:close/>
              </a:path>
              <a:path w="255904" h="434975" extrusionOk="0">
                <a:moveTo>
                  <a:pt x="10922" y="0"/>
                </a:moveTo>
                <a:lnTo>
                  <a:pt x="0" y="6350"/>
                </a:lnTo>
                <a:lnTo>
                  <a:pt x="211709" y="371694"/>
                </a:lnTo>
                <a:lnTo>
                  <a:pt x="222730" y="365302"/>
                </a:lnTo>
                <a:lnTo>
                  <a:pt x="1092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p>
        </p:txBody>
      </p:sp>
      <p:sp>
        <p:nvSpPr>
          <p:cNvPr id="488" name="Google Shape;488;g2421fa5cb73_1_255"/>
          <p:cNvSpPr txBox="1"/>
          <p:nvPr/>
        </p:nvSpPr>
        <p:spPr>
          <a:xfrm>
            <a:off x="8542251" y="1368978"/>
            <a:ext cx="142500" cy="441900"/>
          </a:xfrm>
          <a:prstGeom prst="rect">
            <a:avLst/>
          </a:prstGeom>
          <a:noFill/>
          <a:ln>
            <a:noFill/>
          </a:ln>
        </p:spPr>
        <p:txBody>
          <a:bodyPr spcFirstLastPara="1" wrap="square" lIns="0" tIns="10850" rIns="0" bIns="0" anchor="t" anchorCtr="0">
            <a:spAutoFit/>
          </a:bodyPr>
          <a:lstStyle/>
          <a:p>
            <a:pPr marL="12700" marR="0" lvl="0" indent="0" algn="l" rtl="0">
              <a:lnSpc>
                <a:spcPct val="100000"/>
              </a:lnSpc>
              <a:spcBef>
                <a:spcPts val="0"/>
              </a:spcBef>
              <a:spcAft>
                <a:spcPts val="0"/>
              </a:spcAft>
              <a:buNone/>
            </a:pPr>
            <a:r>
              <a:rPr lang="en-US" sz="2800">
                <a:latin typeface="Arial"/>
                <a:ea typeface="Arial"/>
                <a:cs typeface="Arial"/>
                <a:sym typeface="Arial"/>
              </a:rPr>
              <a:t>r</a:t>
            </a:r>
            <a:endParaRPr sz="2800">
              <a:latin typeface="Arial"/>
              <a:ea typeface="Arial"/>
              <a:cs typeface="Arial"/>
              <a:sym typeface="Arial"/>
            </a:endParaRPr>
          </a:p>
        </p:txBody>
      </p:sp>
      <p:sp>
        <p:nvSpPr>
          <p:cNvPr id="489" name="Google Shape;489;g2421fa5cb73_1_255"/>
          <p:cNvSpPr/>
          <p:nvPr/>
        </p:nvSpPr>
        <p:spPr>
          <a:xfrm>
            <a:off x="6853035" y="1734558"/>
            <a:ext cx="234029" cy="383865"/>
          </a:xfrm>
          <a:custGeom>
            <a:avLst/>
            <a:gdLst/>
            <a:ahLst/>
            <a:cxnLst/>
            <a:rect l="l" t="t" r="r" b="b"/>
            <a:pathLst>
              <a:path w="257175" h="434975" extrusionOk="0">
                <a:moveTo>
                  <a:pt x="213096" y="371870"/>
                </a:moveTo>
                <a:lnTo>
                  <a:pt x="185674" y="387857"/>
                </a:lnTo>
                <a:lnTo>
                  <a:pt x="256920" y="434466"/>
                </a:lnTo>
                <a:lnTo>
                  <a:pt x="253598" y="382777"/>
                </a:lnTo>
                <a:lnTo>
                  <a:pt x="219455" y="382777"/>
                </a:lnTo>
                <a:lnTo>
                  <a:pt x="213096" y="371870"/>
                </a:lnTo>
                <a:close/>
              </a:path>
              <a:path w="257175" h="434975" extrusionOk="0">
                <a:moveTo>
                  <a:pt x="224011" y="365507"/>
                </a:moveTo>
                <a:lnTo>
                  <a:pt x="213096" y="371870"/>
                </a:lnTo>
                <a:lnTo>
                  <a:pt x="219455" y="382777"/>
                </a:lnTo>
                <a:lnTo>
                  <a:pt x="230377" y="376427"/>
                </a:lnTo>
                <a:lnTo>
                  <a:pt x="224011" y="365507"/>
                </a:lnTo>
                <a:close/>
              </a:path>
              <a:path w="257175" h="434975" extrusionOk="0">
                <a:moveTo>
                  <a:pt x="251459" y="349503"/>
                </a:moveTo>
                <a:lnTo>
                  <a:pt x="224011" y="365507"/>
                </a:lnTo>
                <a:lnTo>
                  <a:pt x="230377" y="376427"/>
                </a:lnTo>
                <a:lnTo>
                  <a:pt x="219455" y="382777"/>
                </a:lnTo>
                <a:lnTo>
                  <a:pt x="253598" y="382777"/>
                </a:lnTo>
                <a:lnTo>
                  <a:pt x="251459" y="349503"/>
                </a:lnTo>
                <a:close/>
              </a:path>
              <a:path w="257175" h="434975" extrusionOk="0">
                <a:moveTo>
                  <a:pt x="10921" y="0"/>
                </a:moveTo>
                <a:lnTo>
                  <a:pt x="0" y="6350"/>
                </a:lnTo>
                <a:lnTo>
                  <a:pt x="213096" y="371870"/>
                </a:lnTo>
                <a:lnTo>
                  <a:pt x="224011" y="365507"/>
                </a:lnTo>
                <a:lnTo>
                  <a:pt x="10921"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p>
        </p:txBody>
      </p:sp>
      <p:sp>
        <p:nvSpPr>
          <p:cNvPr id="490" name="Google Shape;490;g2421fa5cb73_1_255"/>
          <p:cNvSpPr txBox="1"/>
          <p:nvPr/>
        </p:nvSpPr>
        <p:spPr>
          <a:xfrm>
            <a:off x="6559087" y="1368978"/>
            <a:ext cx="222300" cy="441900"/>
          </a:xfrm>
          <a:prstGeom prst="rect">
            <a:avLst/>
          </a:prstGeom>
          <a:noFill/>
          <a:ln>
            <a:noFill/>
          </a:ln>
        </p:spPr>
        <p:txBody>
          <a:bodyPr spcFirstLastPara="1" wrap="square" lIns="0" tIns="10850" rIns="0" bIns="0" anchor="t" anchorCtr="0">
            <a:spAutoFit/>
          </a:bodyPr>
          <a:lstStyle/>
          <a:p>
            <a:pPr marL="12700" marR="0" lvl="0" indent="0" algn="l" rtl="0">
              <a:lnSpc>
                <a:spcPct val="100000"/>
              </a:lnSpc>
              <a:spcBef>
                <a:spcPts val="0"/>
              </a:spcBef>
              <a:spcAft>
                <a:spcPts val="0"/>
              </a:spcAft>
              <a:buNone/>
            </a:pPr>
            <a:r>
              <a:rPr lang="en-US" sz="2800">
                <a:latin typeface="Arial"/>
                <a:ea typeface="Arial"/>
                <a:cs typeface="Arial"/>
                <a:sym typeface="Arial"/>
              </a:rPr>
              <a:t>q</a:t>
            </a:r>
            <a:endParaRPr sz="2800">
              <a:latin typeface="Arial"/>
              <a:ea typeface="Arial"/>
              <a:cs typeface="Arial"/>
              <a:sym typeface="Arial"/>
            </a:endParaRPr>
          </a:p>
        </p:txBody>
      </p:sp>
      <p:sp>
        <p:nvSpPr>
          <p:cNvPr id="491" name="Google Shape;491;g2421fa5cb73_1_255"/>
          <p:cNvSpPr txBox="1"/>
          <p:nvPr/>
        </p:nvSpPr>
        <p:spPr>
          <a:xfrm>
            <a:off x="4954337" y="1368978"/>
            <a:ext cx="222300" cy="441900"/>
          </a:xfrm>
          <a:prstGeom prst="rect">
            <a:avLst/>
          </a:prstGeom>
          <a:noFill/>
          <a:ln>
            <a:noFill/>
          </a:ln>
        </p:spPr>
        <p:txBody>
          <a:bodyPr spcFirstLastPara="1" wrap="square" lIns="0" tIns="10850" rIns="0" bIns="0" anchor="t" anchorCtr="0">
            <a:spAutoFit/>
          </a:bodyPr>
          <a:lstStyle/>
          <a:p>
            <a:pPr marL="12700" marR="0" lvl="0" indent="0" algn="l" rtl="0">
              <a:lnSpc>
                <a:spcPct val="100000"/>
              </a:lnSpc>
              <a:spcBef>
                <a:spcPts val="0"/>
              </a:spcBef>
              <a:spcAft>
                <a:spcPts val="0"/>
              </a:spcAft>
              <a:buNone/>
            </a:pPr>
            <a:r>
              <a:rPr lang="en-US" sz="2800"/>
              <a:t>p</a:t>
            </a:r>
            <a:endParaRPr sz="28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495"/>
        <p:cNvGrpSpPr/>
        <p:nvPr/>
      </p:nvGrpSpPr>
      <p:grpSpPr>
        <a:xfrm>
          <a:off x="0" y="0"/>
          <a:ext cx="0" cy="0"/>
          <a:chOff x="0" y="0"/>
          <a:chExt cx="0" cy="0"/>
        </a:xfrm>
      </p:grpSpPr>
      <p:sp>
        <p:nvSpPr>
          <p:cNvPr id="496" name="Google Shape;496;g2421fa5cb73_1_267"/>
          <p:cNvSpPr txBox="1">
            <a:spLocks noGrp="1"/>
          </p:cNvSpPr>
          <p:nvPr>
            <p:ph type="title"/>
          </p:nvPr>
        </p:nvSpPr>
        <p:spPr>
          <a:xfrm>
            <a:off x="219251" y="389800"/>
            <a:ext cx="8403300" cy="642600"/>
          </a:xfrm>
          <a:prstGeom prst="rect">
            <a:avLst/>
          </a:prstGeom>
          <a:noFill/>
          <a:ln>
            <a:noFill/>
          </a:ln>
        </p:spPr>
        <p:txBody>
          <a:bodyPr spcFirstLastPara="1" wrap="square" lIns="0" tIns="11425" rIns="0" bIns="0" anchor="t" anchorCtr="0">
            <a:spAutoFit/>
          </a:bodyPr>
          <a:lstStyle/>
          <a:p>
            <a:pPr marL="139700" lvl="0" indent="0" algn="l" rtl="0">
              <a:lnSpc>
                <a:spcPct val="114000"/>
              </a:lnSpc>
              <a:spcBef>
                <a:spcPts val="0"/>
              </a:spcBef>
              <a:spcAft>
                <a:spcPts val="0"/>
              </a:spcAft>
              <a:buNone/>
            </a:pPr>
            <a:r>
              <a:rPr lang="en-US" b="1" dirty="0">
                <a:solidFill>
                  <a:schemeClr val="accent1"/>
                </a:solidFill>
                <a:latin typeface="PT Sans Narrow"/>
                <a:ea typeface="PT Sans Narrow"/>
                <a:cs typeface="PT Sans Narrow"/>
                <a:sym typeface="PT Sans Narrow"/>
              </a:rPr>
              <a:t>Correctness proofs for Recursive Algorithm </a:t>
            </a:r>
            <a:endParaRPr sz="4100" b="1" dirty="0">
              <a:solidFill>
                <a:schemeClr val="accent1"/>
              </a:solidFill>
              <a:latin typeface="PT Sans Narrow"/>
              <a:ea typeface="PT Sans Narrow"/>
              <a:cs typeface="PT Sans Narrow"/>
              <a:sym typeface="PT Sans Narrow"/>
            </a:endParaRPr>
          </a:p>
        </p:txBody>
      </p:sp>
      <p:sp>
        <p:nvSpPr>
          <p:cNvPr id="497" name="Google Shape;497;g2421fa5cb73_1_267"/>
          <p:cNvSpPr txBox="1"/>
          <p:nvPr/>
        </p:nvSpPr>
        <p:spPr>
          <a:xfrm>
            <a:off x="517525" y="1445525"/>
            <a:ext cx="8296500" cy="3874500"/>
          </a:xfrm>
          <a:prstGeom prst="rect">
            <a:avLst/>
          </a:prstGeom>
          <a:noFill/>
          <a:ln>
            <a:noFill/>
          </a:ln>
        </p:spPr>
        <p:txBody>
          <a:bodyPr spcFirstLastPara="1" wrap="square" lIns="0" tIns="10850" rIns="0" bIns="0" anchor="t" anchorCtr="0">
            <a:spAutoFit/>
          </a:bodyPr>
          <a:lstStyle/>
          <a:p>
            <a:pPr marL="0" marR="1003300" lvl="0" indent="0" algn="l" rtl="0">
              <a:lnSpc>
                <a:spcPct val="150000"/>
              </a:lnSpc>
              <a:spcBef>
                <a:spcPts val="0"/>
              </a:spcBef>
              <a:spcAft>
                <a:spcPts val="0"/>
              </a:spcAft>
              <a:buNone/>
            </a:pPr>
            <a:r>
              <a:rPr lang="en-US" sz="2200" i="1">
                <a:latin typeface="PT Sans Narrow"/>
                <a:ea typeface="PT Sans Narrow"/>
                <a:cs typeface="PT Sans Narrow"/>
                <a:sym typeface="PT Sans Narrow"/>
              </a:rPr>
              <a:t>n</a:t>
            </a:r>
            <a:r>
              <a:rPr lang="en-US" sz="2200" i="1" baseline="-25000">
                <a:latin typeface="PT Sans Narrow"/>
                <a:ea typeface="PT Sans Narrow"/>
                <a:cs typeface="PT Sans Narrow"/>
                <a:sym typeface="PT Sans Narrow"/>
              </a:rPr>
              <a:t>1</a:t>
            </a:r>
            <a:r>
              <a:rPr lang="en-US" sz="2200" i="1">
                <a:latin typeface="PT Sans Narrow"/>
                <a:ea typeface="PT Sans Narrow"/>
                <a:cs typeface="PT Sans Narrow"/>
                <a:sym typeface="PT Sans Narrow"/>
              </a:rPr>
              <a:t>, n</a:t>
            </a:r>
            <a:r>
              <a:rPr lang="en-US" sz="2200" i="1" baseline="-25000">
                <a:latin typeface="PT Sans Narrow"/>
                <a:ea typeface="PT Sans Narrow"/>
                <a:cs typeface="PT Sans Narrow"/>
                <a:sym typeface="PT Sans Narrow"/>
              </a:rPr>
              <a:t>2</a:t>
            </a:r>
            <a:r>
              <a:rPr lang="en-US" sz="2200" i="1">
                <a:latin typeface="PT Sans Narrow"/>
                <a:ea typeface="PT Sans Narrow"/>
                <a:cs typeface="PT Sans Narrow"/>
                <a:sym typeface="PT Sans Narrow"/>
              </a:rPr>
              <a:t>, … n</a:t>
            </a:r>
            <a:r>
              <a:rPr lang="en-US" sz="2200" i="1" baseline="-25000">
                <a:latin typeface="PT Sans Narrow"/>
                <a:ea typeface="PT Sans Narrow"/>
                <a:cs typeface="PT Sans Narrow"/>
                <a:sym typeface="PT Sans Narrow"/>
              </a:rPr>
              <a:t>r </a:t>
            </a:r>
            <a:r>
              <a:rPr lang="en-US" sz="2200" i="1">
                <a:latin typeface="PT Sans Narrow"/>
                <a:ea typeface="PT Sans Narrow"/>
                <a:cs typeface="PT Sans Narrow"/>
                <a:sym typeface="PT Sans Narrow"/>
              </a:rPr>
              <a:t>are some  values smaller than n but  bigger than small_value</a:t>
            </a:r>
            <a:endParaRPr sz="2200">
              <a:latin typeface="PT Sans Narrow"/>
              <a:ea typeface="PT Sans Narrow"/>
              <a:cs typeface="PT Sans Narrow"/>
              <a:sym typeface="PT Sans Narrow"/>
            </a:endParaRPr>
          </a:p>
          <a:p>
            <a:pPr marL="0" marR="0" lvl="0" indent="0" algn="l" rtl="0">
              <a:lnSpc>
                <a:spcPct val="150000"/>
              </a:lnSpc>
              <a:spcBef>
                <a:spcPts val="0"/>
              </a:spcBef>
              <a:spcAft>
                <a:spcPts val="0"/>
              </a:spcAft>
              <a:buNone/>
            </a:pPr>
            <a:endParaRPr sz="2100">
              <a:latin typeface="PT Sans Narrow"/>
              <a:ea typeface="PT Sans Narrow"/>
              <a:cs typeface="PT Sans Narrow"/>
              <a:sym typeface="PT Sans Narrow"/>
            </a:endParaRPr>
          </a:p>
          <a:p>
            <a:pPr marL="190500" marR="0" lvl="0" indent="-165100" algn="l" rtl="0">
              <a:lnSpc>
                <a:spcPct val="150000"/>
              </a:lnSpc>
              <a:spcBef>
                <a:spcPts val="0"/>
              </a:spcBef>
              <a:spcAft>
                <a:spcPts val="0"/>
              </a:spcAft>
              <a:buClr>
                <a:srgbClr val="0000FF"/>
              </a:buClr>
              <a:buSzPts val="2400"/>
              <a:buFont typeface="Arial"/>
              <a:buChar char="•"/>
            </a:pPr>
            <a:r>
              <a:rPr lang="en-US" sz="2700" b="1">
                <a:solidFill>
                  <a:srgbClr val="0000FF"/>
                </a:solidFill>
                <a:latin typeface="PT Sans Narrow"/>
                <a:ea typeface="PT Sans Narrow"/>
                <a:cs typeface="PT Sans Narrow"/>
                <a:sym typeface="PT Sans Narrow"/>
              </a:rPr>
              <a:t>Base Case</a:t>
            </a:r>
            <a:r>
              <a:rPr lang="en-US" sz="2700">
                <a:latin typeface="PT Sans Narrow"/>
                <a:ea typeface="PT Sans Narrow"/>
                <a:cs typeface="PT Sans Narrow"/>
                <a:sym typeface="PT Sans Narrow"/>
              </a:rPr>
              <a:t>: </a:t>
            </a:r>
            <a:r>
              <a:rPr lang="en-US" sz="2300">
                <a:latin typeface="PT Sans Narrow"/>
                <a:ea typeface="PT Sans Narrow"/>
                <a:cs typeface="PT Sans Narrow"/>
                <a:sym typeface="PT Sans Narrow"/>
              </a:rPr>
              <a:t>Prove that RECURSIVE works for	n = small_value</a:t>
            </a:r>
            <a:endParaRPr sz="2300">
              <a:latin typeface="PT Sans Narrow"/>
              <a:ea typeface="PT Sans Narrow"/>
              <a:cs typeface="PT Sans Narrow"/>
              <a:sym typeface="PT Sans Narrow"/>
            </a:endParaRPr>
          </a:p>
          <a:p>
            <a:pPr marL="190500" marR="0" lvl="0" indent="-184150" algn="l" rtl="0">
              <a:lnSpc>
                <a:spcPct val="150000"/>
              </a:lnSpc>
              <a:spcBef>
                <a:spcPts val="400"/>
              </a:spcBef>
              <a:spcAft>
                <a:spcPts val="0"/>
              </a:spcAft>
              <a:buSzPts val="2700"/>
              <a:buFont typeface="PT Sans Narrow"/>
              <a:buChar char="•"/>
            </a:pPr>
            <a:r>
              <a:rPr lang="en-US" sz="2700" b="1">
                <a:latin typeface="PT Sans Narrow"/>
                <a:ea typeface="PT Sans Narrow"/>
                <a:cs typeface="PT Sans Narrow"/>
                <a:sym typeface="PT Sans Narrow"/>
              </a:rPr>
              <a:t>Inductive Hypothesis:</a:t>
            </a:r>
            <a:endParaRPr sz="2700">
              <a:latin typeface="PT Sans Narrow"/>
              <a:ea typeface="PT Sans Narrow"/>
              <a:cs typeface="PT Sans Narrow"/>
              <a:sym typeface="PT Sans Narrow"/>
            </a:endParaRPr>
          </a:p>
          <a:p>
            <a:pPr marL="584200" marR="0" lvl="1" indent="-247650" algn="l" rtl="0">
              <a:lnSpc>
                <a:spcPct val="150000"/>
              </a:lnSpc>
              <a:spcBef>
                <a:spcPts val="0"/>
              </a:spcBef>
              <a:spcAft>
                <a:spcPts val="0"/>
              </a:spcAft>
              <a:buSzPts val="2300"/>
              <a:buFont typeface="Arial"/>
              <a:buChar char="•"/>
            </a:pPr>
            <a:r>
              <a:rPr lang="en-US" sz="2300" i="0" u="none" strike="noStrike" cap="none">
                <a:latin typeface="PT Sans Narrow"/>
                <a:ea typeface="PT Sans Narrow"/>
                <a:cs typeface="PT Sans Narrow"/>
                <a:sym typeface="PT Sans Narrow"/>
              </a:rPr>
              <a:t>Assume that RECURSIVE works correctly for	n=small_value, ..., </a:t>
            </a:r>
            <a:r>
              <a:rPr lang="en-US" sz="2300" b="1" i="0" u="none" strike="noStrike" cap="none">
                <a:latin typeface="PT Sans Narrow"/>
                <a:ea typeface="PT Sans Narrow"/>
                <a:cs typeface="PT Sans Narrow"/>
                <a:sym typeface="PT Sans Narrow"/>
              </a:rPr>
              <a:t>k</a:t>
            </a:r>
            <a:endParaRPr sz="2300" i="0" u="none" strike="noStrike" cap="none">
              <a:latin typeface="PT Sans Narrow"/>
              <a:ea typeface="PT Sans Narrow"/>
              <a:cs typeface="PT Sans Narrow"/>
              <a:sym typeface="PT Sans Narrow"/>
            </a:endParaRPr>
          </a:p>
          <a:p>
            <a:pPr marL="190500" marR="0" lvl="0" indent="-184150" algn="l" rtl="0">
              <a:lnSpc>
                <a:spcPct val="150000"/>
              </a:lnSpc>
              <a:spcBef>
                <a:spcPts val="500"/>
              </a:spcBef>
              <a:spcAft>
                <a:spcPts val="0"/>
              </a:spcAft>
              <a:buClr>
                <a:srgbClr val="FF0000"/>
              </a:buClr>
              <a:buSzPts val="2700"/>
              <a:buFont typeface="PT Sans Narrow"/>
              <a:buChar char="•"/>
            </a:pPr>
            <a:r>
              <a:rPr lang="en-US" sz="2700" b="1">
                <a:solidFill>
                  <a:srgbClr val="FF0000"/>
                </a:solidFill>
                <a:latin typeface="PT Sans Narrow"/>
                <a:ea typeface="PT Sans Narrow"/>
                <a:cs typeface="PT Sans Narrow"/>
                <a:sym typeface="PT Sans Narrow"/>
              </a:rPr>
              <a:t>Inductive Step</a:t>
            </a:r>
            <a:r>
              <a:rPr lang="en-US" sz="2700" b="1">
                <a:latin typeface="PT Sans Narrow"/>
                <a:ea typeface="PT Sans Narrow"/>
                <a:cs typeface="PT Sans Narrow"/>
                <a:sym typeface="PT Sans Narrow"/>
              </a:rPr>
              <a:t>:</a:t>
            </a:r>
            <a:endParaRPr sz="2700">
              <a:latin typeface="PT Sans Narrow"/>
              <a:ea typeface="PT Sans Narrow"/>
              <a:cs typeface="PT Sans Narrow"/>
              <a:sym typeface="PT Sans Narrow"/>
            </a:endParaRPr>
          </a:p>
          <a:p>
            <a:pPr marL="533400" marR="0" lvl="1" indent="-196850" algn="l" rtl="0">
              <a:lnSpc>
                <a:spcPct val="150000"/>
              </a:lnSpc>
              <a:spcBef>
                <a:spcPts val="0"/>
              </a:spcBef>
              <a:spcAft>
                <a:spcPts val="0"/>
              </a:spcAft>
              <a:buSzPts val="2300"/>
              <a:buFont typeface="Arial"/>
              <a:buChar char="•"/>
            </a:pPr>
            <a:r>
              <a:rPr lang="en-US" sz="2300" i="0" u="none" strike="noStrike" cap="none">
                <a:latin typeface="PT Sans Narrow"/>
                <a:ea typeface="PT Sans Narrow"/>
                <a:cs typeface="PT Sans Narrow"/>
                <a:sym typeface="PT Sans Narrow"/>
              </a:rPr>
              <a:t>Show that RECURSIVE works correctly for n = </a:t>
            </a:r>
            <a:r>
              <a:rPr lang="en-US" sz="2300" b="1" i="0" u="none" strike="noStrike" cap="none">
                <a:latin typeface="PT Sans Narrow"/>
                <a:ea typeface="PT Sans Narrow"/>
                <a:cs typeface="PT Sans Narrow"/>
                <a:sym typeface="PT Sans Narrow"/>
              </a:rPr>
              <a:t>k + 1</a:t>
            </a:r>
            <a:endParaRPr sz="2300" i="0" u="none" strike="noStrike" cap="none">
              <a:latin typeface="PT Sans Narrow"/>
              <a:ea typeface="PT Sans Narrow"/>
              <a:cs typeface="PT Sans Narrow"/>
              <a:sym typeface="PT Sans Narrow"/>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501"/>
        <p:cNvGrpSpPr/>
        <p:nvPr/>
      </p:nvGrpSpPr>
      <p:grpSpPr>
        <a:xfrm>
          <a:off x="0" y="0"/>
          <a:ext cx="0" cy="0"/>
          <a:chOff x="0" y="0"/>
          <a:chExt cx="0" cy="0"/>
        </a:xfrm>
      </p:grpSpPr>
      <p:sp>
        <p:nvSpPr>
          <p:cNvPr id="502" name="Google Shape;502;g2421fa5cb73_1_273"/>
          <p:cNvSpPr txBox="1"/>
          <p:nvPr/>
        </p:nvSpPr>
        <p:spPr>
          <a:xfrm>
            <a:off x="683000" y="853450"/>
            <a:ext cx="8185800" cy="5368596"/>
          </a:xfrm>
          <a:prstGeom prst="rect">
            <a:avLst/>
          </a:prstGeom>
          <a:noFill/>
          <a:ln>
            <a:noFill/>
          </a:ln>
        </p:spPr>
        <p:txBody>
          <a:bodyPr spcFirstLastPara="1" wrap="square" lIns="0" tIns="58875" rIns="0" bIns="0" anchor="t" anchorCtr="0">
            <a:spAutoFit/>
          </a:bodyPr>
          <a:lstStyle/>
          <a:p>
            <a:pPr marL="177800" marR="0" lvl="0" indent="-196850" algn="l" rtl="0">
              <a:lnSpc>
                <a:spcPct val="150000"/>
              </a:lnSpc>
              <a:spcBef>
                <a:spcPts val="0"/>
              </a:spcBef>
              <a:spcAft>
                <a:spcPts val="0"/>
              </a:spcAft>
              <a:buSzPts val="3100"/>
              <a:buFont typeface="PT Sans Narrow"/>
              <a:buChar char="•"/>
            </a:pPr>
            <a:r>
              <a:rPr lang="en-US" sz="3100" dirty="0">
                <a:latin typeface="PT Sans Narrow"/>
                <a:ea typeface="PT Sans Narrow"/>
                <a:cs typeface="PT Sans Narrow"/>
                <a:sym typeface="PT Sans Narrow"/>
              </a:rPr>
              <a:t>Proving that an algorithm is totally correct  means:</a:t>
            </a:r>
            <a:endParaRPr sz="3100" dirty="0">
              <a:latin typeface="PT Sans Narrow"/>
              <a:ea typeface="PT Sans Narrow"/>
              <a:cs typeface="PT Sans Narrow"/>
              <a:sym typeface="PT Sans Narrow"/>
            </a:endParaRPr>
          </a:p>
          <a:p>
            <a:pPr marL="584200" marR="0" lvl="1" indent="-254000" algn="l" rtl="0">
              <a:lnSpc>
                <a:spcPct val="150000"/>
              </a:lnSpc>
              <a:spcBef>
                <a:spcPts val="0"/>
              </a:spcBef>
              <a:spcAft>
                <a:spcPts val="0"/>
              </a:spcAft>
              <a:buSzPts val="2600"/>
              <a:buFont typeface="Calibri"/>
              <a:buAutoNum type="arabicPeriod"/>
            </a:pPr>
            <a:r>
              <a:rPr lang="en-US" sz="2700" i="0" u="none" strike="noStrike" cap="none" dirty="0">
                <a:latin typeface="PT Sans Narrow"/>
                <a:ea typeface="PT Sans Narrow"/>
                <a:cs typeface="PT Sans Narrow"/>
                <a:sym typeface="PT Sans Narrow"/>
              </a:rPr>
              <a:t>Proving that it will </a:t>
            </a:r>
            <a:r>
              <a:rPr lang="en-US" sz="2700" b="1" i="1" u="none" strike="noStrike" cap="none" dirty="0">
                <a:latin typeface="PT Sans Narrow"/>
                <a:ea typeface="PT Sans Narrow"/>
                <a:cs typeface="PT Sans Narrow"/>
                <a:sym typeface="PT Sans Narrow"/>
              </a:rPr>
              <a:t>terminate</a:t>
            </a:r>
            <a:endParaRPr sz="2700" i="0" u="none" strike="noStrike" cap="none" dirty="0">
              <a:latin typeface="PT Sans Narrow"/>
              <a:ea typeface="PT Sans Narrow"/>
              <a:cs typeface="PT Sans Narrow"/>
              <a:sym typeface="PT Sans Narrow"/>
            </a:endParaRPr>
          </a:p>
          <a:p>
            <a:pPr marL="584200" marR="0" lvl="1" indent="-254000" algn="l" rtl="0">
              <a:lnSpc>
                <a:spcPct val="150000"/>
              </a:lnSpc>
              <a:spcBef>
                <a:spcPts val="100"/>
              </a:spcBef>
              <a:spcAft>
                <a:spcPts val="0"/>
              </a:spcAft>
              <a:buSzPts val="2600"/>
              <a:buFont typeface="Calibri"/>
              <a:buAutoNum type="arabicPeriod"/>
            </a:pPr>
            <a:r>
              <a:rPr lang="en-US" sz="2700" i="0" u="none" strike="noStrike" cap="none" dirty="0">
                <a:latin typeface="PT Sans Narrow"/>
                <a:ea typeface="PT Sans Narrow"/>
                <a:cs typeface="PT Sans Narrow"/>
                <a:sym typeface="PT Sans Narrow"/>
              </a:rPr>
              <a:t>Proving the list of </a:t>
            </a:r>
            <a:r>
              <a:rPr lang="en-US" sz="2700" b="1" i="1" u="none" strike="noStrike" cap="none" dirty="0">
                <a:latin typeface="PT Sans Narrow"/>
                <a:ea typeface="PT Sans Narrow"/>
                <a:cs typeface="PT Sans Narrow"/>
                <a:sym typeface="PT Sans Narrow"/>
              </a:rPr>
              <a:t>actions </a:t>
            </a:r>
            <a:r>
              <a:rPr lang="en-US" sz="2700" i="0" u="none" strike="noStrike" cap="none" dirty="0">
                <a:latin typeface="PT Sans Narrow"/>
                <a:ea typeface="PT Sans Narrow"/>
                <a:cs typeface="PT Sans Narrow"/>
                <a:sym typeface="PT Sans Narrow"/>
              </a:rPr>
              <a:t>applied to the</a:t>
            </a:r>
            <a:endParaRPr sz="2700" i="0" u="none" strike="noStrike" cap="none" dirty="0">
              <a:latin typeface="PT Sans Narrow"/>
              <a:ea typeface="PT Sans Narrow"/>
              <a:cs typeface="PT Sans Narrow"/>
              <a:sym typeface="PT Sans Narrow"/>
            </a:endParaRPr>
          </a:p>
          <a:p>
            <a:pPr marL="520700" marR="0" lvl="0" indent="0" algn="l" rtl="0">
              <a:lnSpc>
                <a:spcPct val="150000"/>
              </a:lnSpc>
              <a:spcBef>
                <a:spcPts val="0"/>
              </a:spcBef>
              <a:spcAft>
                <a:spcPts val="0"/>
              </a:spcAft>
              <a:buNone/>
            </a:pPr>
            <a:r>
              <a:rPr lang="en-US" sz="2700" b="1" i="1" dirty="0">
                <a:latin typeface="PT Sans Narrow"/>
                <a:ea typeface="PT Sans Narrow"/>
                <a:cs typeface="PT Sans Narrow"/>
                <a:sym typeface="PT Sans Narrow"/>
              </a:rPr>
              <a:t>Precondition </a:t>
            </a:r>
            <a:r>
              <a:rPr lang="en-US" sz="2700" dirty="0">
                <a:latin typeface="PT Sans Narrow"/>
                <a:ea typeface="PT Sans Narrow"/>
                <a:cs typeface="PT Sans Narrow"/>
                <a:sym typeface="PT Sans Narrow"/>
              </a:rPr>
              <a:t>imply the </a:t>
            </a:r>
            <a:r>
              <a:rPr lang="en-US" sz="2700" b="1" i="1" dirty="0">
                <a:latin typeface="PT Sans Narrow"/>
                <a:ea typeface="PT Sans Narrow"/>
                <a:cs typeface="PT Sans Narrow"/>
                <a:sym typeface="PT Sans Narrow"/>
              </a:rPr>
              <a:t>postcondition</a:t>
            </a:r>
            <a:endParaRPr sz="2700" dirty="0">
              <a:latin typeface="PT Sans Narrow"/>
              <a:ea typeface="PT Sans Narrow"/>
              <a:cs typeface="PT Sans Narrow"/>
              <a:sym typeface="PT Sans Narrow"/>
            </a:endParaRPr>
          </a:p>
          <a:p>
            <a:pPr marL="177800" marR="0" lvl="0" indent="-177800" algn="l" rtl="0">
              <a:lnSpc>
                <a:spcPct val="150000"/>
              </a:lnSpc>
              <a:spcBef>
                <a:spcPts val="400"/>
              </a:spcBef>
              <a:spcAft>
                <a:spcPts val="0"/>
              </a:spcAft>
              <a:buSzPts val="2800"/>
              <a:buFont typeface="Arial"/>
              <a:buChar char="•"/>
            </a:pPr>
            <a:r>
              <a:rPr lang="en-US" sz="3100" dirty="0">
                <a:latin typeface="PT Sans Narrow"/>
                <a:ea typeface="PT Sans Narrow"/>
                <a:cs typeface="PT Sans Narrow"/>
                <a:sym typeface="PT Sans Narrow"/>
              </a:rPr>
              <a:t>How to prove </a:t>
            </a:r>
            <a:r>
              <a:rPr lang="en-US" sz="3200" b="1" dirty="0">
                <a:latin typeface="PT Sans Narrow"/>
                <a:ea typeface="PT Sans Narrow"/>
                <a:cs typeface="PT Sans Narrow"/>
                <a:sym typeface="PT Sans Narrow"/>
              </a:rPr>
              <a:t>repetitive algorithms:</a:t>
            </a:r>
            <a:endParaRPr sz="3200" dirty="0">
              <a:latin typeface="PT Sans Narrow"/>
              <a:ea typeface="PT Sans Narrow"/>
              <a:cs typeface="PT Sans Narrow"/>
              <a:sym typeface="PT Sans Narrow"/>
            </a:endParaRPr>
          </a:p>
          <a:p>
            <a:pPr marL="520700" marR="0" lvl="0" indent="-184150" algn="l" rtl="0">
              <a:lnSpc>
                <a:spcPct val="150000"/>
              </a:lnSpc>
              <a:spcBef>
                <a:spcPts val="0"/>
              </a:spcBef>
              <a:spcAft>
                <a:spcPts val="0"/>
              </a:spcAft>
              <a:buSzPts val="2700"/>
              <a:buFont typeface="Arial"/>
              <a:buChar char="•"/>
            </a:pPr>
            <a:r>
              <a:rPr lang="en-US" sz="2700" b="1" i="1" dirty="0">
                <a:latin typeface="PT Sans Narrow"/>
                <a:ea typeface="PT Sans Narrow"/>
                <a:cs typeface="PT Sans Narrow"/>
                <a:sym typeface="PT Sans Narrow"/>
              </a:rPr>
              <a:t>Iterative </a:t>
            </a:r>
            <a:r>
              <a:rPr lang="en-US" sz="2700" dirty="0">
                <a:latin typeface="PT Sans Narrow"/>
                <a:ea typeface="PT Sans Narrow"/>
                <a:cs typeface="PT Sans Narrow"/>
                <a:sym typeface="PT Sans Narrow"/>
              </a:rPr>
              <a:t>algorithms: use </a:t>
            </a:r>
            <a:r>
              <a:rPr lang="en-US" sz="2700" b="1" i="1" dirty="0">
                <a:latin typeface="PT Sans Narrow"/>
                <a:ea typeface="PT Sans Narrow"/>
                <a:cs typeface="PT Sans Narrow"/>
                <a:sym typeface="PT Sans Narrow"/>
              </a:rPr>
              <a:t>Loop invariants</a:t>
            </a:r>
            <a:r>
              <a:rPr lang="en-US" sz="2700" dirty="0">
                <a:latin typeface="PT Sans Narrow"/>
                <a:ea typeface="PT Sans Narrow"/>
                <a:cs typeface="PT Sans Narrow"/>
                <a:sym typeface="PT Sans Narrow"/>
              </a:rPr>
              <a:t>, Induction</a:t>
            </a:r>
            <a:endParaRPr sz="2700" dirty="0">
              <a:latin typeface="PT Sans Narrow"/>
              <a:ea typeface="PT Sans Narrow"/>
              <a:cs typeface="PT Sans Narrow"/>
              <a:sym typeface="PT Sans Narrow"/>
            </a:endParaRPr>
          </a:p>
          <a:p>
            <a:pPr marL="520700" marR="939800" lvl="0" indent="-184150" algn="l" rtl="0">
              <a:lnSpc>
                <a:spcPct val="150000"/>
              </a:lnSpc>
              <a:spcBef>
                <a:spcPts val="400"/>
              </a:spcBef>
              <a:spcAft>
                <a:spcPts val="0"/>
              </a:spcAft>
              <a:buSzPts val="2700"/>
              <a:buFont typeface="Arial"/>
              <a:buChar char="•"/>
            </a:pPr>
            <a:r>
              <a:rPr lang="en-US" sz="2700" b="1" i="1" dirty="0">
                <a:latin typeface="PT Sans Narrow"/>
                <a:ea typeface="PT Sans Narrow"/>
                <a:cs typeface="PT Sans Narrow"/>
                <a:sym typeface="PT Sans Narrow"/>
              </a:rPr>
              <a:t>Recursive </a:t>
            </a:r>
            <a:r>
              <a:rPr lang="en-US" sz="2700" dirty="0">
                <a:latin typeface="PT Sans Narrow"/>
                <a:ea typeface="PT Sans Narrow"/>
                <a:cs typeface="PT Sans Narrow"/>
                <a:sym typeface="PT Sans Narrow"/>
              </a:rPr>
              <a:t>algorithms: use induction using as  hypothesis the recursive call</a:t>
            </a:r>
            <a:endParaRPr sz="2700" dirty="0">
              <a:latin typeface="PT Sans Narrow"/>
              <a:ea typeface="PT Sans Narrow"/>
              <a:cs typeface="PT Sans Narrow"/>
              <a:sym typeface="PT Sans Narrow"/>
            </a:endParaRPr>
          </a:p>
        </p:txBody>
      </p:sp>
      <p:sp>
        <p:nvSpPr>
          <p:cNvPr id="3" name="Google Shape;496;g2421fa5cb73_1_267">
            <a:extLst>
              <a:ext uri="{FF2B5EF4-FFF2-40B4-BE49-F238E27FC236}">
                <a16:creationId xmlns:a16="http://schemas.microsoft.com/office/drawing/2014/main" id="{8ED92453-3EA1-4048-9A12-218E3ED9AF40}"/>
              </a:ext>
            </a:extLst>
          </p:cNvPr>
          <p:cNvSpPr txBox="1">
            <a:spLocks/>
          </p:cNvSpPr>
          <p:nvPr/>
        </p:nvSpPr>
        <p:spPr>
          <a:xfrm>
            <a:off x="370350" y="122614"/>
            <a:ext cx="8403300" cy="730836"/>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nSpc>
                <a:spcPct val="114000"/>
              </a:lnSpc>
            </a:pPr>
            <a:r>
              <a:rPr lang="en-US" sz="4100" b="1" dirty="0">
                <a:solidFill>
                  <a:schemeClr val="accent1"/>
                </a:solidFill>
                <a:latin typeface="PT Sans Narrow"/>
                <a:ea typeface="PT Sans Narrow"/>
                <a:cs typeface="PT Sans Narrow"/>
                <a:sym typeface="PT Sans Narrow"/>
              </a:rPr>
              <a:t>Correctness proofs for Recursive Algorithm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6;g2421fa5cb73_1_267">
            <a:extLst>
              <a:ext uri="{FF2B5EF4-FFF2-40B4-BE49-F238E27FC236}">
                <a16:creationId xmlns:a16="http://schemas.microsoft.com/office/drawing/2014/main" id="{5E2445CD-B7A6-7344-A404-FAFFD0D585B9}"/>
              </a:ext>
            </a:extLst>
          </p:cNvPr>
          <p:cNvSpPr txBox="1">
            <a:spLocks/>
          </p:cNvSpPr>
          <p:nvPr/>
        </p:nvSpPr>
        <p:spPr>
          <a:xfrm>
            <a:off x="2079581" y="2250131"/>
            <a:ext cx="5792667" cy="730836"/>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nSpc>
                <a:spcPct val="114000"/>
              </a:lnSpc>
            </a:pPr>
            <a:r>
              <a:rPr lang="en-US" sz="4100" b="1" dirty="0">
                <a:solidFill>
                  <a:schemeClr val="accent1"/>
                </a:solidFill>
                <a:latin typeface="PT Sans Narrow"/>
                <a:ea typeface="PT Sans Narrow"/>
                <a:cs typeface="PT Sans Narrow"/>
                <a:sym typeface="PT Sans Narrow"/>
              </a:rPr>
              <a:t>That’s all for this lecture!</a:t>
            </a:r>
          </a:p>
        </p:txBody>
      </p:sp>
    </p:spTree>
    <p:extLst>
      <p:ext uri="{BB962C8B-B14F-4D97-AF65-F5344CB8AC3E}">
        <p14:creationId xmlns:p14="http://schemas.microsoft.com/office/powerpoint/2010/main" val="82147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g2421fa5cb73_1_0"/>
          <p:cNvSpPr txBox="1">
            <a:spLocks noGrp="1"/>
          </p:cNvSpPr>
          <p:nvPr>
            <p:ph type="title"/>
          </p:nvPr>
        </p:nvSpPr>
        <p:spPr>
          <a:xfrm>
            <a:off x="738452" y="416083"/>
            <a:ext cx="3276500" cy="657867"/>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4200" dirty="0">
                <a:solidFill>
                  <a:srgbClr val="006633"/>
                </a:solidFill>
                <a:latin typeface="Times New Roman"/>
                <a:ea typeface="Times New Roman"/>
                <a:cs typeface="Times New Roman"/>
                <a:sym typeface="Times New Roman"/>
              </a:rPr>
              <a:t>Algorithms</a:t>
            </a:r>
            <a:endParaRPr sz="4200" dirty="0">
              <a:latin typeface="Times New Roman"/>
              <a:ea typeface="Times New Roman"/>
              <a:cs typeface="Times New Roman"/>
              <a:sym typeface="Times New Roman"/>
            </a:endParaRPr>
          </a:p>
        </p:txBody>
      </p:sp>
      <p:sp>
        <p:nvSpPr>
          <p:cNvPr id="122" name="Google Shape;122;g2421fa5cb73_1_0"/>
          <p:cNvSpPr txBox="1"/>
          <p:nvPr/>
        </p:nvSpPr>
        <p:spPr>
          <a:xfrm>
            <a:off x="538756" y="1372272"/>
            <a:ext cx="6507000" cy="925800"/>
          </a:xfrm>
          <a:prstGeom prst="rect">
            <a:avLst/>
          </a:prstGeom>
          <a:noFill/>
          <a:ln>
            <a:noFill/>
          </a:ln>
        </p:spPr>
        <p:txBody>
          <a:bodyPr spcFirstLastPara="1" wrap="square" lIns="0" tIns="112025" rIns="0" bIns="0" anchor="t" anchorCtr="0">
            <a:spAutoFit/>
          </a:bodyPr>
          <a:lstStyle/>
          <a:p>
            <a:pPr marL="317500" marR="0" lvl="0" indent="-304800" algn="l" rtl="0">
              <a:lnSpc>
                <a:spcPct val="80000"/>
              </a:lnSpc>
              <a:spcBef>
                <a:spcPts val="0"/>
              </a:spcBef>
              <a:spcAft>
                <a:spcPts val="0"/>
              </a:spcAft>
              <a:buClr>
                <a:srgbClr val="CC9900"/>
              </a:buClr>
              <a:buSzPts val="2200"/>
              <a:buFont typeface="Noto Sans Symbols"/>
              <a:buChar char="■"/>
            </a:pPr>
            <a:r>
              <a:rPr lang="en-US" sz="3300" b="0" i="0" u="none" strike="noStrike" cap="none" dirty="0">
                <a:latin typeface="Arial"/>
                <a:ea typeface="Arial"/>
                <a:cs typeface="Arial"/>
                <a:sym typeface="Arial"/>
              </a:rPr>
              <a:t>A tool for solving a well-specified  computational problem</a:t>
            </a:r>
            <a:endParaRPr sz="3300" b="0" i="0" u="none" strike="noStrike" cap="none" dirty="0">
              <a:latin typeface="Arial"/>
              <a:ea typeface="Arial"/>
              <a:cs typeface="Arial"/>
              <a:sym typeface="Arial"/>
            </a:endParaRPr>
          </a:p>
        </p:txBody>
      </p:sp>
      <p:sp>
        <p:nvSpPr>
          <p:cNvPr id="123" name="Google Shape;123;g2421fa5cb73_1_0"/>
          <p:cNvSpPr txBox="1"/>
          <p:nvPr/>
        </p:nvSpPr>
        <p:spPr>
          <a:xfrm>
            <a:off x="538756" y="4265182"/>
            <a:ext cx="7816800" cy="1687200"/>
          </a:xfrm>
          <a:prstGeom prst="rect">
            <a:avLst/>
          </a:prstGeom>
          <a:noFill/>
          <a:ln>
            <a:noFill/>
          </a:ln>
        </p:spPr>
        <p:txBody>
          <a:bodyPr spcFirstLastPara="1" wrap="square" lIns="0" tIns="10850" rIns="0" bIns="0" anchor="t" anchorCtr="0">
            <a:spAutoFit/>
          </a:bodyPr>
          <a:lstStyle/>
          <a:p>
            <a:pPr marL="317500" marR="0" lvl="0" indent="-304800" algn="l" rtl="0">
              <a:lnSpc>
                <a:spcPct val="100000"/>
              </a:lnSpc>
              <a:spcBef>
                <a:spcPts val="0"/>
              </a:spcBef>
              <a:spcAft>
                <a:spcPts val="0"/>
              </a:spcAft>
              <a:buClr>
                <a:srgbClr val="CC9900"/>
              </a:buClr>
              <a:buSzPts val="2200"/>
              <a:buFont typeface="Noto Sans Symbols"/>
              <a:buChar char="■"/>
            </a:pPr>
            <a:r>
              <a:rPr lang="en-US" sz="3300" b="0" i="0" u="none" strike="noStrike" cap="none">
                <a:latin typeface="Arial"/>
                <a:ea typeface="Arial"/>
                <a:cs typeface="Arial"/>
                <a:sym typeface="Arial"/>
              </a:rPr>
              <a:t>Algorithms must be:</a:t>
            </a:r>
            <a:endParaRPr sz="3300" b="0" i="0" u="none" strike="noStrike" cap="none">
              <a:latin typeface="Arial"/>
              <a:ea typeface="Arial"/>
              <a:cs typeface="Arial"/>
              <a:sym typeface="Arial"/>
            </a:endParaRPr>
          </a:p>
          <a:p>
            <a:pPr marL="609600" marR="0" lvl="1" indent="-292100" algn="l" rtl="0">
              <a:lnSpc>
                <a:spcPct val="119615"/>
              </a:lnSpc>
              <a:spcBef>
                <a:spcPts val="0"/>
              </a:spcBef>
              <a:spcAft>
                <a:spcPts val="0"/>
              </a:spcAft>
              <a:buClr>
                <a:srgbClr val="3A812E"/>
              </a:buClr>
              <a:buSzPts val="1400"/>
              <a:buFont typeface="Noto Sans Symbols"/>
              <a:buChar char="❑"/>
            </a:pPr>
            <a:r>
              <a:rPr lang="en-US" sz="2300" b="0" i="0" u="sng" strike="noStrike" cap="none">
                <a:solidFill>
                  <a:srgbClr val="CC0000"/>
                </a:solidFill>
                <a:latin typeface="Arial"/>
                <a:ea typeface="Arial"/>
                <a:cs typeface="Arial"/>
                <a:sym typeface="Arial"/>
              </a:rPr>
              <a:t>Correct</a:t>
            </a:r>
            <a:r>
              <a:rPr lang="en-US" sz="2300" b="0" i="0" u="none" strike="noStrike" cap="none">
                <a:latin typeface="Arial"/>
                <a:ea typeface="Arial"/>
                <a:cs typeface="Arial"/>
                <a:sym typeface="Arial"/>
              </a:rPr>
              <a:t>: For each input produce an appropriate output</a:t>
            </a:r>
            <a:endParaRPr sz="2300" b="0" i="0" u="none" strike="noStrike" cap="none">
              <a:latin typeface="Arial"/>
              <a:ea typeface="Arial"/>
              <a:cs typeface="Arial"/>
              <a:sym typeface="Arial"/>
            </a:endParaRPr>
          </a:p>
          <a:p>
            <a:pPr marL="609600" marR="266700" lvl="1" indent="-292100" algn="l" rtl="0">
              <a:lnSpc>
                <a:spcPct val="96153"/>
              </a:lnSpc>
              <a:spcBef>
                <a:spcPts val="500"/>
              </a:spcBef>
              <a:spcAft>
                <a:spcPts val="0"/>
              </a:spcAft>
              <a:buClr>
                <a:srgbClr val="3A812E"/>
              </a:buClr>
              <a:buSzPts val="1400"/>
              <a:buFont typeface="Noto Sans Symbols"/>
              <a:buChar char="❑"/>
            </a:pPr>
            <a:r>
              <a:rPr lang="en-US" sz="2300" b="0" i="0" u="sng" strike="noStrike" cap="none">
                <a:solidFill>
                  <a:srgbClr val="CC0000"/>
                </a:solidFill>
                <a:latin typeface="Arial"/>
                <a:ea typeface="Arial"/>
                <a:cs typeface="Arial"/>
                <a:sym typeface="Arial"/>
              </a:rPr>
              <a:t>Efficient</a:t>
            </a:r>
            <a:r>
              <a:rPr lang="en-US" sz="2300" b="0" i="0" u="none" strike="noStrike" cap="none">
                <a:latin typeface="Arial"/>
                <a:ea typeface="Arial"/>
                <a:cs typeface="Arial"/>
                <a:sym typeface="Arial"/>
              </a:rPr>
              <a:t>: run as quickly as possible, and use as little  memory as possible – more about this later</a:t>
            </a:r>
            <a:endParaRPr sz="2300" b="0" i="0" u="none" strike="noStrike" cap="none">
              <a:latin typeface="Arial"/>
              <a:ea typeface="Arial"/>
              <a:cs typeface="Arial"/>
              <a:sym typeface="Arial"/>
            </a:endParaRPr>
          </a:p>
        </p:txBody>
      </p:sp>
      <p:grpSp>
        <p:nvGrpSpPr>
          <p:cNvPr id="124" name="Google Shape;124;g2421fa5cb73_1_0"/>
          <p:cNvGrpSpPr/>
          <p:nvPr/>
        </p:nvGrpSpPr>
        <p:grpSpPr>
          <a:xfrm>
            <a:off x="2338671" y="2885892"/>
            <a:ext cx="4208360" cy="846089"/>
            <a:chOff x="2572512" y="3270503"/>
            <a:chExt cx="4629150" cy="958850"/>
          </a:xfrm>
        </p:grpSpPr>
        <p:sp>
          <p:nvSpPr>
            <p:cNvPr id="125" name="Google Shape;125;g2421fa5cb73_1_0"/>
            <p:cNvSpPr/>
            <p:nvPr/>
          </p:nvSpPr>
          <p:spPr>
            <a:xfrm>
              <a:off x="3567683" y="3270503"/>
              <a:ext cx="2676525" cy="958850"/>
            </a:xfrm>
            <a:custGeom>
              <a:avLst/>
              <a:gdLst/>
              <a:ahLst/>
              <a:cxnLst/>
              <a:rect l="l" t="t" r="r" b="b"/>
              <a:pathLst>
                <a:path w="2676525" h="958850" extrusionOk="0">
                  <a:moveTo>
                    <a:pt x="0" y="958596"/>
                  </a:moveTo>
                  <a:lnTo>
                    <a:pt x="2676143" y="958596"/>
                  </a:lnTo>
                  <a:lnTo>
                    <a:pt x="2676143" y="0"/>
                  </a:lnTo>
                  <a:lnTo>
                    <a:pt x="0" y="0"/>
                  </a:lnTo>
                  <a:lnTo>
                    <a:pt x="0" y="958596"/>
                  </a:lnTo>
                  <a:close/>
                </a:path>
              </a:pathLst>
            </a:custGeom>
            <a:noFill/>
            <a:ln w="57225" cap="flat" cmpd="sng">
              <a:solidFill>
                <a:srgbClr val="BC52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p>
          </p:txBody>
        </p:sp>
        <p:sp>
          <p:nvSpPr>
            <p:cNvPr id="126" name="Google Shape;126;g2421fa5cb73_1_0"/>
            <p:cNvSpPr/>
            <p:nvPr/>
          </p:nvSpPr>
          <p:spPr>
            <a:xfrm>
              <a:off x="2572512" y="3716908"/>
              <a:ext cx="4629150" cy="139064"/>
            </a:xfrm>
            <a:custGeom>
              <a:avLst/>
              <a:gdLst/>
              <a:ahLst/>
              <a:cxnLst/>
              <a:rect l="l" t="t" r="r" b="b"/>
              <a:pathLst>
                <a:path w="4629150" h="139064" extrusionOk="0">
                  <a:moveTo>
                    <a:pt x="995934" y="57277"/>
                  </a:moveTo>
                  <a:lnTo>
                    <a:pt x="957872" y="38227"/>
                  </a:lnTo>
                  <a:lnTo>
                    <a:pt x="881507" y="0"/>
                  </a:lnTo>
                  <a:lnTo>
                    <a:pt x="881507" y="38227"/>
                  </a:lnTo>
                  <a:lnTo>
                    <a:pt x="0" y="38227"/>
                  </a:lnTo>
                  <a:lnTo>
                    <a:pt x="0" y="76327"/>
                  </a:lnTo>
                  <a:lnTo>
                    <a:pt x="881507" y="76327"/>
                  </a:lnTo>
                  <a:lnTo>
                    <a:pt x="881507" y="114554"/>
                  </a:lnTo>
                  <a:lnTo>
                    <a:pt x="957872" y="76327"/>
                  </a:lnTo>
                  <a:lnTo>
                    <a:pt x="995934" y="57277"/>
                  </a:lnTo>
                  <a:close/>
                </a:path>
                <a:path w="4629150" h="139064" extrusionOk="0">
                  <a:moveTo>
                    <a:pt x="4629150" y="81661"/>
                  </a:moveTo>
                  <a:lnTo>
                    <a:pt x="4591088" y="62611"/>
                  </a:lnTo>
                  <a:lnTo>
                    <a:pt x="4514723" y="24384"/>
                  </a:lnTo>
                  <a:lnTo>
                    <a:pt x="4514723" y="62611"/>
                  </a:lnTo>
                  <a:lnTo>
                    <a:pt x="3633216" y="62611"/>
                  </a:lnTo>
                  <a:lnTo>
                    <a:pt x="3633216" y="100711"/>
                  </a:lnTo>
                  <a:lnTo>
                    <a:pt x="4514723" y="100711"/>
                  </a:lnTo>
                  <a:lnTo>
                    <a:pt x="4514723" y="138938"/>
                  </a:lnTo>
                  <a:lnTo>
                    <a:pt x="4591088" y="100711"/>
                  </a:lnTo>
                  <a:lnTo>
                    <a:pt x="4629150" y="81661"/>
                  </a:lnTo>
                  <a:close/>
                </a:path>
              </a:pathLst>
            </a:custGeom>
            <a:solidFill>
              <a:srgbClr val="BC52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p>
          </p:txBody>
        </p:sp>
      </p:grpSp>
      <p:sp>
        <p:nvSpPr>
          <p:cNvPr id="127" name="Google Shape;127;g2421fa5cb73_1_0"/>
          <p:cNvSpPr txBox="1"/>
          <p:nvPr/>
        </p:nvSpPr>
        <p:spPr>
          <a:xfrm>
            <a:off x="3586480" y="3021106"/>
            <a:ext cx="1777500" cy="504000"/>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None/>
            </a:pPr>
            <a:r>
              <a:rPr lang="en-US" sz="3200" b="1" i="1">
                <a:solidFill>
                  <a:srgbClr val="3A812E"/>
                </a:solidFill>
                <a:latin typeface="Times New Roman"/>
                <a:ea typeface="Times New Roman"/>
                <a:cs typeface="Times New Roman"/>
                <a:sym typeface="Times New Roman"/>
              </a:rPr>
              <a:t>Algorithm</a:t>
            </a:r>
            <a:endParaRPr sz="3200">
              <a:latin typeface="Times New Roman"/>
              <a:ea typeface="Times New Roman"/>
              <a:cs typeface="Times New Roman"/>
              <a:sym typeface="Times New Roman"/>
            </a:endParaRPr>
          </a:p>
        </p:txBody>
      </p:sp>
      <p:sp>
        <p:nvSpPr>
          <p:cNvPr id="128" name="Google Shape;128;g2421fa5cb73_1_0"/>
          <p:cNvSpPr txBox="1">
            <a:spLocks noGrp="1"/>
          </p:cNvSpPr>
          <p:nvPr>
            <p:ph type="sldNum" idx="12"/>
          </p:nvPr>
        </p:nvSpPr>
        <p:spPr>
          <a:xfrm>
            <a:off x="6610812" y="6560576"/>
            <a:ext cx="139500" cy="184800"/>
          </a:xfrm>
          <a:prstGeom prst="rect">
            <a:avLst/>
          </a:prstGeom>
          <a:noFill/>
          <a:ln>
            <a:noFill/>
          </a:ln>
        </p:spPr>
        <p:txBody>
          <a:bodyPr spcFirstLastPara="1" wrap="square" lIns="0" tIns="0" rIns="0" bIns="0" anchor="t" anchorCtr="0">
            <a:spAutoFit/>
          </a:bodyPr>
          <a:lstStyle/>
          <a:p>
            <a:pPr marL="38100" lvl="0" indent="0" algn="l" rtl="0">
              <a:lnSpc>
                <a:spcPct val="113846"/>
              </a:lnSpc>
              <a:spcBef>
                <a:spcPts val="0"/>
              </a:spcBef>
              <a:spcAft>
                <a:spcPts val="0"/>
              </a:spcAft>
              <a:buNone/>
            </a:pPr>
            <a:fld id="{00000000-1234-1234-1234-123412341234}" type="slidenum">
              <a:rPr lang="en-US"/>
              <a:t>6</a:t>
            </a:fld>
            <a:endParaRPr/>
          </a:p>
        </p:txBody>
      </p:sp>
      <p:sp>
        <p:nvSpPr>
          <p:cNvPr id="129" name="Google Shape;129;g2421fa5cb73_1_0"/>
          <p:cNvSpPr txBox="1"/>
          <p:nvPr/>
        </p:nvSpPr>
        <p:spPr>
          <a:xfrm>
            <a:off x="1363634" y="3021106"/>
            <a:ext cx="970500" cy="504000"/>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None/>
            </a:pPr>
            <a:r>
              <a:rPr lang="en-US" sz="3200" b="1" i="1">
                <a:solidFill>
                  <a:srgbClr val="3A812E"/>
                </a:solidFill>
                <a:latin typeface="Times New Roman"/>
                <a:ea typeface="Times New Roman"/>
                <a:cs typeface="Times New Roman"/>
                <a:sym typeface="Times New Roman"/>
              </a:rPr>
              <a:t>Input</a:t>
            </a:r>
            <a:endParaRPr sz="3200">
              <a:latin typeface="Times New Roman"/>
              <a:ea typeface="Times New Roman"/>
              <a:cs typeface="Times New Roman"/>
              <a:sym typeface="Times New Roman"/>
            </a:endParaRPr>
          </a:p>
        </p:txBody>
      </p:sp>
      <p:sp>
        <p:nvSpPr>
          <p:cNvPr id="130" name="Google Shape;130;g2421fa5cb73_1_0"/>
          <p:cNvSpPr txBox="1"/>
          <p:nvPr/>
        </p:nvSpPr>
        <p:spPr>
          <a:xfrm>
            <a:off x="6534150" y="3047731"/>
            <a:ext cx="1225200" cy="504000"/>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None/>
            </a:pPr>
            <a:r>
              <a:rPr lang="en-US" sz="3200" b="1" i="1">
                <a:solidFill>
                  <a:srgbClr val="3A812E"/>
                </a:solidFill>
                <a:latin typeface="Times New Roman"/>
                <a:ea typeface="Times New Roman"/>
                <a:cs typeface="Times New Roman"/>
                <a:sym typeface="Times New Roman"/>
              </a:rPr>
              <a:t>Output</a:t>
            </a:r>
            <a:endParaRPr sz="32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g2421fa5cb73_1_14"/>
          <p:cNvSpPr txBox="1">
            <a:spLocks noGrp="1"/>
          </p:cNvSpPr>
          <p:nvPr>
            <p:ph type="sldNum" idx="12"/>
          </p:nvPr>
        </p:nvSpPr>
        <p:spPr>
          <a:xfrm>
            <a:off x="6610812" y="6560576"/>
            <a:ext cx="139500" cy="184800"/>
          </a:xfrm>
          <a:prstGeom prst="rect">
            <a:avLst/>
          </a:prstGeom>
          <a:noFill/>
          <a:ln>
            <a:noFill/>
          </a:ln>
        </p:spPr>
        <p:txBody>
          <a:bodyPr spcFirstLastPara="1" wrap="square" lIns="0" tIns="0" rIns="0" bIns="0" anchor="t" anchorCtr="0">
            <a:spAutoFit/>
          </a:bodyPr>
          <a:lstStyle/>
          <a:p>
            <a:pPr marL="38100" lvl="0" indent="0" algn="l" rtl="0">
              <a:lnSpc>
                <a:spcPct val="113846"/>
              </a:lnSpc>
              <a:spcBef>
                <a:spcPts val="0"/>
              </a:spcBef>
              <a:spcAft>
                <a:spcPts val="0"/>
              </a:spcAft>
              <a:buNone/>
            </a:pPr>
            <a:fld id="{00000000-1234-1234-1234-123412341234}" type="slidenum">
              <a:rPr lang="en-US"/>
              <a:t>7</a:t>
            </a:fld>
            <a:endParaRPr/>
          </a:p>
        </p:txBody>
      </p:sp>
      <p:sp>
        <p:nvSpPr>
          <p:cNvPr id="136" name="Google Shape;136;g2421fa5cb73_1_14"/>
          <p:cNvSpPr txBox="1">
            <a:spLocks noGrp="1"/>
          </p:cNvSpPr>
          <p:nvPr>
            <p:ph type="title"/>
          </p:nvPr>
        </p:nvSpPr>
        <p:spPr>
          <a:xfrm>
            <a:off x="538742" y="421015"/>
            <a:ext cx="8509500" cy="65790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4200">
                <a:solidFill>
                  <a:srgbClr val="006633"/>
                </a:solidFill>
                <a:latin typeface="Times New Roman"/>
                <a:ea typeface="Times New Roman"/>
                <a:cs typeface="Times New Roman"/>
                <a:sym typeface="Times New Roman"/>
              </a:rPr>
              <a:t>Algorithms Cont.</a:t>
            </a:r>
            <a:endParaRPr sz="4200">
              <a:latin typeface="Times New Roman"/>
              <a:ea typeface="Times New Roman"/>
              <a:cs typeface="Times New Roman"/>
              <a:sym typeface="Times New Roman"/>
            </a:endParaRPr>
          </a:p>
        </p:txBody>
      </p:sp>
      <p:sp>
        <p:nvSpPr>
          <p:cNvPr id="137" name="Google Shape;137;g2421fa5cb73_1_14"/>
          <p:cNvSpPr txBox="1"/>
          <p:nvPr/>
        </p:nvSpPr>
        <p:spPr>
          <a:xfrm>
            <a:off x="538756" y="1470436"/>
            <a:ext cx="8065500" cy="3444000"/>
          </a:xfrm>
          <a:prstGeom prst="rect">
            <a:avLst/>
          </a:prstGeom>
          <a:noFill/>
          <a:ln>
            <a:noFill/>
          </a:ln>
        </p:spPr>
        <p:txBody>
          <a:bodyPr spcFirstLastPara="1" wrap="square" lIns="0" tIns="11425" rIns="0" bIns="0" anchor="t" anchorCtr="0">
            <a:spAutoFit/>
          </a:bodyPr>
          <a:lstStyle/>
          <a:p>
            <a:pPr marL="317500" marR="0" lvl="0" indent="-298450" algn="just" rtl="0">
              <a:lnSpc>
                <a:spcPct val="100000"/>
              </a:lnSpc>
              <a:spcBef>
                <a:spcPts val="0"/>
              </a:spcBef>
              <a:spcAft>
                <a:spcPts val="0"/>
              </a:spcAft>
              <a:buClr>
                <a:srgbClr val="CC9900"/>
              </a:buClr>
              <a:buSzPts val="1900"/>
              <a:buFont typeface="Noto Sans Symbols"/>
              <a:buChar char="■"/>
            </a:pPr>
            <a:r>
              <a:rPr lang="en-US" sz="3000">
                <a:latin typeface="Times New Roman"/>
                <a:ea typeface="Times New Roman"/>
                <a:cs typeface="Times New Roman"/>
                <a:sym typeface="Times New Roman"/>
              </a:rPr>
              <a:t>A well-defined </a:t>
            </a:r>
            <a:r>
              <a:rPr lang="en-US" sz="3000">
                <a:solidFill>
                  <a:srgbClr val="FF0000"/>
                </a:solidFill>
                <a:latin typeface="Times New Roman"/>
                <a:ea typeface="Times New Roman"/>
                <a:cs typeface="Times New Roman"/>
                <a:sym typeface="Times New Roman"/>
              </a:rPr>
              <a:t>computational procedure </a:t>
            </a:r>
            <a:r>
              <a:rPr lang="en-US" sz="3000">
                <a:latin typeface="Times New Roman"/>
                <a:ea typeface="Times New Roman"/>
                <a:cs typeface="Times New Roman"/>
                <a:sym typeface="Times New Roman"/>
              </a:rPr>
              <a:t>that takes  some value, or set of values, as </a:t>
            </a:r>
            <a:r>
              <a:rPr lang="en-US" sz="3000">
                <a:solidFill>
                  <a:srgbClr val="FF0000"/>
                </a:solidFill>
                <a:latin typeface="Times New Roman"/>
                <a:ea typeface="Times New Roman"/>
                <a:cs typeface="Times New Roman"/>
                <a:sym typeface="Times New Roman"/>
              </a:rPr>
              <a:t>input </a:t>
            </a:r>
            <a:r>
              <a:rPr lang="en-US" sz="3000">
                <a:latin typeface="Times New Roman"/>
                <a:ea typeface="Times New Roman"/>
                <a:cs typeface="Times New Roman"/>
                <a:sym typeface="Times New Roman"/>
              </a:rPr>
              <a:t>and produces  some value, or set of values, as </a:t>
            </a:r>
            <a:r>
              <a:rPr lang="en-US" sz="3000">
                <a:solidFill>
                  <a:srgbClr val="FF0000"/>
                </a:solidFill>
                <a:latin typeface="Times New Roman"/>
                <a:ea typeface="Times New Roman"/>
                <a:cs typeface="Times New Roman"/>
                <a:sym typeface="Times New Roman"/>
              </a:rPr>
              <a:t>output</a:t>
            </a:r>
            <a:r>
              <a:rPr lang="en-US" sz="3000">
                <a:latin typeface="Times New Roman"/>
                <a:ea typeface="Times New Roman"/>
                <a:cs typeface="Times New Roman"/>
                <a:sym typeface="Times New Roman"/>
              </a:rPr>
              <a:t>.</a:t>
            </a:r>
            <a:endParaRPr sz="30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C9900"/>
              </a:buClr>
              <a:buSzPts val="4300"/>
              <a:buFont typeface="Noto Sans Symbols"/>
              <a:buNone/>
            </a:pPr>
            <a:endParaRPr sz="4300">
              <a:latin typeface="Times New Roman"/>
              <a:ea typeface="Times New Roman"/>
              <a:cs typeface="Times New Roman"/>
              <a:sym typeface="Times New Roman"/>
            </a:endParaRPr>
          </a:p>
          <a:p>
            <a:pPr marL="317500" marR="0" lvl="0" indent="-298450" algn="l" rtl="0">
              <a:lnSpc>
                <a:spcPct val="100000"/>
              </a:lnSpc>
              <a:spcBef>
                <a:spcPts val="0"/>
              </a:spcBef>
              <a:spcAft>
                <a:spcPts val="0"/>
              </a:spcAft>
              <a:buClr>
                <a:srgbClr val="CC9900"/>
              </a:buClr>
              <a:buSzPts val="1900"/>
              <a:buFont typeface="Noto Sans Symbols"/>
              <a:buChar char="■"/>
            </a:pPr>
            <a:r>
              <a:rPr lang="en-US" sz="3000">
                <a:latin typeface="Times New Roman"/>
                <a:ea typeface="Times New Roman"/>
                <a:cs typeface="Times New Roman"/>
                <a:sym typeface="Times New Roman"/>
              </a:rPr>
              <a:t>Written in a </a:t>
            </a:r>
            <a:r>
              <a:rPr lang="en-US" sz="3000">
                <a:solidFill>
                  <a:srgbClr val="FF0000"/>
                </a:solidFill>
                <a:latin typeface="Times New Roman"/>
                <a:ea typeface="Times New Roman"/>
                <a:cs typeface="Times New Roman"/>
                <a:sym typeface="Times New Roman"/>
              </a:rPr>
              <a:t>pseudo code </a:t>
            </a:r>
            <a:r>
              <a:rPr lang="en-US" sz="3000">
                <a:latin typeface="Times New Roman"/>
                <a:ea typeface="Times New Roman"/>
                <a:cs typeface="Times New Roman"/>
                <a:sym typeface="Times New Roman"/>
              </a:rPr>
              <a:t>which can be</a:t>
            </a:r>
            <a:endParaRPr sz="3000">
              <a:latin typeface="Times New Roman"/>
              <a:ea typeface="Times New Roman"/>
              <a:cs typeface="Times New Roman"/>
              <a:sym typeface="Times New Roman"/>
            </a:endParaRPr>
          </a:p>
          <a:p>
            <a:pPr marL="317500" marR="660400" lvl="0" indent="0" algn="l" rtl="0">
              <a:lnSpc>
                <a:spcPct val="100000"/>
              </a:lnSpc>
              <a:spcBef>
                <a:spcPts val="0"/>
              </a:spcBef>
              <a:spcAft>
                <a:spcPts val="0"/>
              </a:spcAft>
              <a:buNone/>
            </a:pPr>
            <a:r>
              <a:rPr lang="en-US" sz="3000">
                <a:latin typeface="Times New Roman"/>
                <a:ea typeface="Times New Roman"/>
                <a:cs typeface="Times New Roman"/>
                <a:sym typeface="Times New Roman"/>
              </a:rPr>
              <a:t>implemented in the language of programmer’s  choice.</a:t>
            </a:r>
            <a:endParaRPr sz="30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g2421fa5cb73_1_21"/>
          <p:cNvSpPr txBox="1">
            <a:spLocks noGrp="1"/>
          </p:cNvSpPr>
          <p:nvPr>
            <p:ph type="sldNum" idx="12"/>
          </p:nvPr>
        </p:nvSpPr>
        <p:spPr>
          <a:xfrm>
            <a:off x="6610812" y="6560576"/>
            <a:ext cx="139500" cy="184800"/>
          </a:xfrm>
          <a:prstGeom prst="rect">
            <a:avLst/>
          </a:prstGeom>
          <a:noFill/>
          <a:ln>
            <a:noFill/>
          </a:ln>
        </p:spPr>
        <p:txBody>
          <a:bodyPr spcFirstLastPara="1" wrap="square" lIns="0" tIns="0" rIns="0" bIns="0" anchor="t" anchorCtr="0">
            <a:spAutoFit/>
          </a:bodyPr>
          <a:lstStyle/>
          <a:p>
            <a:pPr marL="38100" lvl="0" indent="0" algn="l" rtl="0">
              <a:lnSpc>
                <a:spcPct val="113846"/>
              </a:lnSpc>
              <a:spcBef>
                <a:spcPts val="0"/>
              </a:spcBef>
              <a:spcAft>
                <a:spcPts val="0"/>
              </a:spcAft>
              <a:buNone/>
            </a:pPr>
            <a:fld id="{00000000-1234-1234-1234-123412341234}" type="slidenum">
              <a:rPr lang="en-US"/>
              <a:t>8</a:t>
            </a:fld>
            <a:endParaRPr/>
          </a:p>
        </p:txBody>
      </p:sp>
      <p:sp>
        <p:nvSpPr>
          <p:cNvPr id="143" name="Google Shape;143;g2421fa5cb73_1_21"/>
          <p:cNvSpPr txBox="1">
            <a:spLocks noGrp="1"/>
          </p:cNvSpPr>
          <p:nvPr>
            <p:ph type="title"/>
          </p:nvPr>
        </p:nvSpPr>
        <p:spPr>
          <a:xfrm>
            <a:off x="538756" y="445210"/>
            <a:ext cx="7091100" cy="65790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4200">
                <a:solidFill>
                  <a:srgbClr val="006633"/>
                </a:solidFill>
                <a:latin typeface="Times New Roman"/>
                <a:ea typeface="Times New Roman"/>
                <a:cs typeface="Times New Roman"/>
                <a:sym typeface="Times New Roman"/>
              </a:rPr>
              <a:t>Correct and incorrect algorithms</a:t>
            </a:r>
            <a:endParaRPr sz="4200">
              <a:latin typeface="Times New Roman"/>
              <a:ea typeface="Times New Roman"/>
              <a:cs typeface="Times New Roman"/>
              <a:sym typeface="Times New Roman"/>
            </a:endParaRPr>
          </a:p>
        </p:txBody>
      </p:sp>
      <p:sp>
        <p:nvSpPr>
          <p:cNvPr id="144" name="Google Shape;144;g2421fa5cb73_1_21"/>
          <p:cNvSpPr txBox="1"/>
          <p:nvPr/>
        </p:nvSpPr>
        <p:spPr>
          <a:xfrm>
            <a:off x="538756" y="1470436"/>
            <a:ext cx="8050200" cy="3983400"/>
          </a:xfrm>
          <a:prstGeom prst="rect">
            <a:avLst/>
          </a:prstGeom>
          <a:noFill/>
          <a:ln>
            <a:noFill/>
          </a:ln>
        </p:spPr>
        <p:txBody>
          <a:bodyPr spcFirstLastPara="1" wrap="square" lIns="0" tIns="12000" rIns="0" bIns="0" anchor="t" anchorCtr="0">
            <a:spAutoFit/>
          </a:bodyPr>
          <a:lstStyle/>
          <a:p>
            <a:pPr marL="355600" marR="304800" lvl="0" indent="-349250" algn="just" rtl="0">
              <a:lnSpc>
                <a:spcPct val="100000"/>
              </a:lnSpc>
              <a:spcBef>
                <a:spcPts val="0"/>
              </a:spcBef>
              <a:spcAft>
                <a:spcPts val="0"/>
              </a:spcAft>
              <a:buClr>
                <a:srgbClr val="CC9900"/>
              </a:buClr>
              <a:buSzPts val="1700"/>
              <a:buFont typeface="Noto Sans Symbols"/>
              <a:buChar char="■"/>
            </a:pPr>
            <a:r>
              <a:rPr lang="en-US" sz="2600">
                <a:latin typeface="Times New Roman"/>
                <a:ea typeface="Times New Roman"/>
                <a:cs typeface="Times New Roman"/>
                <a:sym typeface="Times New Roman"/>
              </a:rPr>
              <a:t>Algorithm is</a:t>
            </a:r>
            <a:r>
              <a:rPr lang="en-US" sz="2600">
                <a:solidFill>
                  <a:srgbClr val="FF0000"/>
                </a:solidFill>
                <a:latin typeface="Times New Roman"/>
                <a:ea typeface="Times New Roman"/>
                <a:cs typeface="Times New Roman"/>
                <a:sym typeface="Times New Roman"/>
              </a:rPr>
              <a:t> </a:t>
            </a:r>
            <a:r>
              <a:rPr lang="en-US" sz="2600" u="sng">
                <a:solidFill>
                  <a:srgbClr val="FF0000"/>
                </a:solidFill>
                <a:latin typeface="Times New Roman"/>
                <a:ea typeface="Times New Roman"/>
                <a:cs typeface="Times New Roman"/>
                <a:sym typeface="Times New Roman"/>
              </a:rPr>
              <a:t>correct</a:t>
            </a:r>
            <a:r>
              <a:rPr lang="en-US" sz="2600">
                <a:solidFill>
                  <a:srgbClr val="FF0000"/>
                </a:solidFill>
                <a:latin typeface="Times New Roman"/>
                <a:ea typeface="Times New Roman"/>
                <a:cs typeface="Times New Roman"/>
                <a:sym typeface="Times New Roman"/>
              </a:rPr>
              <a:t> </a:t>
            </a:r>
            <a:r>
              <a:rPr lang="en-US" sz="2600">
                <a:latin typeface="Times New Roman"/>
                <a:ea typeface="Times New Roman"/>
                <a:cs typeface="Times New Roman"/>
                <a:sym typeface="Times New Roman"/>
              </a:rPr>
              <a:t>if, for every input instance, it ends  with the correct output. We say that a correct algorithm  solves the given computational problem.</a:t>
            </a:r>
            <a:endParaRPr sz="26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C9900"/>
              </a:buClr>
              <a:buSzPts val="3800"/>
              <a:buFont typeface="Noto Sans Symbols"/>
              <a:buNone/>
            </a:pPr>
            <a:endParaRPr sz="3800">
              <a:latin typeface="Times New Roman"/>
              <a:ea typeface="Times New Roman"/>
              <a:cs typeface="Times New Roman"/>
              <a:sym typeface="Times New Roman"/>
            </a:endParaRPr>
          </a:p>
          <a:p>
            <a:pPr marL="355600" marR="0" lvl="0" indent="-349250" algn="l" rtl="0">
              <a:lnSpc>
                <a:spcPct val="100000"/>
              </a:lnSpc>
              <a:spcBef>
                <a:spcPts val="0"/>
              </a:spcBef>
              <a:spcAft>
                <a:spcPts val="0"/>
              </a:spcAft>
              <a:buClr>
                <a:srgbClr val="CC9900"/>
              </a:buClr>
              <a:buSzPts val="1700"/>
              <a:buFont typeface="Noto Sans Symbols"/>
              <a:buChar char="■"/>
            </a:pPr>
            <a:r>
              <a:rPr lang="en-US" sz="2600">
                <a:latin typeface="Times New Roman"/>
                <a:ea typeface="Times New Roman"/>
                <a:cs typeface="Times New Roman"/>
                <a:sym typeface="Times New Roman"/>
              </a:rPr>
              <a:t>An</a:t>
            </a:r>
            <a:r>
              <a:rPr lang="en-US" sz="2600">
                <a:solidFill>
                  <a:srgbClr val="FF0000"/>
                </a:solidFill>
                <a:latin typeface="Times New Roman"/>
                <a:ea typeface="Times New Roman"/>
                <a:cs typeface="Times New Roman"/>
                <a:sym typeface="Times New Roman"/>
              </a:rPr>
              <a:t> </a:t>
            </a:r>
            <a:r>
              <a:rPr lang="en-US" sz="2600" u="sng">
                <a:solidFill>
                  <a:srgbClr val="FF0000"/>
                </a:solidFill>
                <a:latin typeface="Times New Roman"/>
                <a:ea typeface="Times New Roman"/>
                <a:cs typeface="Times New Roman"/>
                <a:sym typeface="Times New Roman"/>
              </a:rPr>
              <a:t>incorrect</a:t>
            </a:r>
            <a:r>
              <a:rPr lang="en-US" sz="2600">
                <a:solidFill>
                  <a:srgbClr val="FF0000"/>
                </a:solidFill>
                <a:latin typeface="Times New Roman"/>
                <a:ea typeface="Times New Roman"/>
                <a:cs typeface="Times New Roman"/>
                <a:sym typeface="Times New Roman"/>
              </a:rPr>
              <a:t> </a:t>
            </a:r>
            <a:r>
              <a:rPr lang="en-US" sz="2600">
                <a:latin typeface="Times New Roman"/>
                <a:ea typeface="Times New Roman"/>
                <a:cs typeface="Times New Roman"/>
                <a:sym typeface="Times New Roman"/>
              </a:rPr>
              <a:t>algorithm </a:t>
            </a:r>
            <a:r>
              <a:rPr lang="en-US" sz="2600">
                <a:solidFill>
                  <a:srgbClr val="FF0000"/>
                </a:solidFill>
                <a:latin typeface="Times New Roman"/>
                <a:ea typeface="Times New Roman"/>
                <a:cs typeface="Times New Roman"/>
                <a:sym typeface="Times New Roman"/>
              </a:rPr>
              <a:t>might not end </a:t>
            </a:r>
            <a:r>
              <a:rPr lang="en-US" sz="2600">
                <a:latin typeface="Times New Roman"/>
                <a:ea typeface="Times New Roman"/>
                <a:cs typeface="Times New Roman"/>
                <a:sym typeface="Times New Roman"/>
              </a:rPr>
              <a:t>at all on some  input instances, or it might end with an answer other than  the desired one.</a:t>
            </a:r>
            <a:endParaRPr sz="26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C9900"/>
              </a:buClr>
              <a:buSzPts val="3800"/>
              <a:buFont typeface="Noto Sans Symbols"/>
              <a:buNone/>
            </a:pPr>
            <a:endParaRPr sz="3800">
              <a:latin typeface="Times New Roman"/>
              <a:ea typeface="Times New Roman"/>
              <a:cs typeface="Times New Roman"/>
              <a:sym typeface="Times New Roman"/>
            </a:endParaRPr>
          </a:p>
          <a:p>
            <a:pPr marL="355600" marR="0" lvl="0" indent="-349250" algn="l" rtl="0">
              <a:lnSpc>
                <a:spcPct val="100000"/>
              </a:lnSpc>
              <a:spcBef>
                <a:spcPts val="0"/>
              </a:spcBef>
              <a:spcAft>
                <a:spcPts val="0"/>
              </a:spcAft>
              <a:buClr>
                <a:srgbClr val="CC9900"/>
              </a:buClr>
              <a:buSzPts val="1700"/>
              <a:buFont typeface="Noto Sans Symbols"/>
              <a:buChar char="■"/>
            </a:pPr>
            <a:r>
              <a:rPr lang="en-US" sz="2600">
                <a:latin typeface="Times New Roman"/>
                <a:ea typeface="Times New Roman"/>
                <a:cs typeface="Times New Roman"/>
                <a:sym typeface="Times New Roman"/>
              </a:rPr>
              <a:t>We shall be concerned</a:t>
            </a:r>
            <a:r>
              <a:rPr lang="en-US" sz="2600">
                <a:solidFill>
                  <a:srgbClr val="FF0000"/>
                </a:solidFill>
                <a:latin typeface="Times New Roman"/>
                <a:ea typeface="Times New Roman"/>
                <a:cs typeface="Times New Roman"/>
                <a:sym typeface="Times New Roman"/>
              </a:rPr>
              <a:t> </a:t>
            </a:r>
            <a:r>
              <a:rPr lang="en-US" sz="2600" u="sng">
                <a:solidFill>
                  <a:srgbClr val="FF0000"/>
                </a:solidFill>
                <a:latin typeface="Times New Roman"/>
                <a:ea typeface="Times New Roman"/>
                <a:cs typeface="Times New Roman"/>
                <a:sym typeface="Times New Roman"/>
              </a:rPr>
              <a:t>only with correct algorithms</a:t>
            </a:r>
            <a:r>
              <a:rPr lang="en-US" sz="2600">
                <a:latin typeface="Times New Roman"/>
                <a:ea typeface="Times New Roman"/>
                <a:cs typeface="Times New Roman"/>
                <a:sym typeface="Times New Roman"/>
              </a:rPr>
              <a:t>.</a:t>
            </a:r>
            <a:endParaRPr sz="26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13ed7d5e558_0_14"/>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Evaluation of Algorithm</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4368</Words>
  <Application>Microsoft Macintosh PowerPoint</Application>
  <PresentationFormat>On-screen Show (4:3)</PresentationFormat>
  <Paragraphs>446</Paragraphs>
  <Slides>59</Slides>
  <Notes>58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59</vt:i4>
      </vt:variant>
    </vt:vector>
  </HeadingPairs>
  <TitlesOfParts>
    <vt:vector size="72" baseType="lpstr">
      <vt:lpstr>Arial</vt:lpstr>
      <vt:lpstr>Courier New</vt:lpstr>
      <vt:lpstr>Noto Sans Symbols</vt:lpstr>
      <vt:lpstr>Tahoma</vt:lpstr>
      <vt:lpstr>PT Sans Narrow</vt:lpstr>
      <vt:lpstr>Open Sans</vt:lpstr>
      <vt:lpstr>Comic Sans MS</vt:lpstr>
      <vt:lpstr>Calibri</vt:lpstr>
      <vt:lpstr>Lucida Sans</vt:lpstr>
      <vt:lpstr>Cambria</vt:lpstr>
      <vt:lpstr>Algerian</vt:lpstr>
      <vt:lpstr>Times New Roman</vt:lpstr>
      <vt:lpstr>Tropic</vt:lpstr>
      <vt:lpstr>Algorithms and Problem Solving </vt:lpstr>
      <vt:lpstr>Outline</vt:lpstr>
      <vt:lpstr>Algorithm: The Role of Algorithms in Computing - What are algorithms  </vt:lpstr>
      <vt:lpstr>What are algorithms  </vt:lpstr>
      <vt:lpstr>Algorithms </vt:lpstr>
      <vt:lpstr>Algorithms</vt:lpstr>
      <vt:lpstr>Algorithms Cont.</vt:lpstr>
      <vt:lpstr>Correct and incorrect algorithms</vt:lpstr>
      <vt:lpstr>Evaluation of Algorithm</vt:lpstr>
      <vt:lpstr>Evaluation of Algorithm</vt:lpstr>
      <vt:lpstr>Evaluation of Algorithm</vt:lpstr>
      <vt:lpstr>Evaluation of Algorithm</vt:lpstr>
      <vt:lpstr>Algorithm as a technology</vt:lpstr>
      <vt:lpstr>Algorithm as a Technology</vt:lpstr>
      <vt:lpstr>Iterative Algorithm Design Issues</vt:lpstr>
      <vt:lpstr>Iterative Algorithm Design Issues</vt:lpstr>
      <vt:lpstr>Problem Solving</vt:lpstr>
      <vt:lpstr>What is Problem Solving?</vt:lpstr>
      <vt:lpstr>Types of Problems</vt:lpstr>
      <vt:lpstr>Problem solving Strategies</vt:lpstr>
      <vt:lpstr>Problem solving Strategies</vt:lpstr>
      <vt:lpstr>Problem Solving Principal Steps to solve Problem</vt:lpstr>
      <vt:lpstr>Time Complexity  of Algorithms </vt:lpstr>
      <vt:lpstr>Algorithm Analysis</vt:lpstr>
      <vt:lpstr>Time Complexity</vt:lpstr>
      <vt:lpstr>Time Complexity – Example</vt:lpstr>
      <vt:lpstr>Classification of Time Complexity</vt:lpstr>
      <vt:lpstr>Correctness of Algorithm</vt:lpstr>
      <vt:lpstr>Correctness of Algorithm</vt:lpstr>
      <vt:lpstr>What does an algorithm ?</vt:lpstr>
      <vt:lpstr>Correct algorithms</vt:lpstr>
      <vt:lpstr>Proving correctness</vt:lpstr>
      <vt:lpstr>Example – a sequential  algorithm</vt:lpstr>
      <vt:lpstr>Example – a repetitive  algorithm Algorithm Sum_of_N_numbers</vt:lpstr>
      <vt:lpstr>Loop invariants</vt:lpstr>
      <vt:lpstr>Example: Loop invariant for Sum of n numbers</vt:lpstr>
      <vt:lpstr>Using loop invariants in proofs</vt:lpstr>
      <vt:lpstr>Example: Proving the  correctness of theSum  algorithm (1)</vt:lpstr>
      <vt:lpstr>Example: Proving the  correctness of theSum  algorithm (2)</vt:lpstr>
      <vt:lpstr>Example: Proving the  correctness of theSum algorithm (3)</vt:lpstr>
      <vt:lpstr>Loop invariants and induction</vt:lpstr>
      <vt:lpstr>Mathematical induction -  Review</vt:lpstr>
      <vt:lpstr>Mathematical induction -  Review</vt:lpstr>
      <vt:lpstr>Mathematical induction review – Example1</vt:lpstr>
      <vt:lpstr>Mathematical induction review – Example2</vt:lpstr>
      <vt:lpstr>Mathematical induction review – Example2 Continue</vt:lpstr>
      <vt:lpstr>Correctness of algorithms</vt:lpstr>
      <vt:lpstr>Example: Correctness proof  for Decimal to Binary  Conversion- </vt:lpstr>
      <vt:lpstr>Example: Correctness proof  for Decimal to Binary  Conversion- </vt:lpstr>
      <vt:lpstr>Example: Correctness proof  for Decimal to Binary  Conversion- </vt:lpstr>
      <vt:lpstr>Example: Proving the  correctness of the  conversion algorithm</vt:lpstr>
      <vt:lpstr>Example: Proving the  correctness of the  conversion algorithm (1)</vt:lpstr>
      <vt:lpstr>Example: Proving the  correctness of the  conversion algorithm (2)</vt:lpstr>
      <vt:lpstr>Example: Proving the  correctness of the  conversion algorithm (3)</vt:lpstr>
      <vt:lpstr>Proof of Correctness for  Recursive Algorithms</vt:lpstr>
      <vt:lpstr>Example - Merge Sort</vt:lpstr>
      <vt:lpstr>Correctness proofs for Recursive Algorithm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Algorithms and Problem Solving </dc:title>
  <dc:creator>SNJBCOE</dc:creator>
  <cp:lastModifiedBy>Hecker, Barbara</cp:lastModifiedBy>
  <cp:revision>5</cp:revision>
  <dcterms:created xsi:type="dcterms:W3CDTF">2015-06-13T09:57:53Z</dcterms:created>
  <dcterms:modified xsi:type="dcterms:W3CDTF">2026-01-22T18:11:32Z</dcterms:modified>
</cp:coreProperties>
</file>